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4" r:id="rId10"/>
    <p:sldId id="266" r:id="rId11"/>
    <p:sldId id="267" r:id="rId12"/>
    <p:sldId id="268" r:id="rId13"/>
    <p:sldId id="269" r:id="rId14"/>
    <p:sldId id="277" r:id="rId15"/>
    <p:sldId id="278" r:id="rId16"/>
    <p:sldId id="272" r:id="rId17"/>
    <p:sldId id="273" r:id="rId18"/>
    <p:sldId id="279" r:id="rId19"/>
    <p:sldId id="280" r:id="rId20"/>
    <p:sldId id="282" r:id="rId21"/>
    <p:sldId id="285" r:id="rId22"/>
    <p:sldId id="286" r:id="rId23"/>
    <p:sldId id="281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4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31F76-E547-4BA1-8B0F-48440B5575FC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7780A-AA22-4922-A32C-A7A771F1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24947-F7DA-4142-A67D-B63B3A7DE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24947-F7DA-4142-A67D-B63B3A7DE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1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780A-AA22-4922-A32C-A7A771F10B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780A-AA22-4922-A32C-A7A771F10B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2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6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8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9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1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9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C335-F18D-42A2-89E6-BD0D3FB15A8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image" Target="../media/image3.png"/><Relationship Id="rId3" Type="http://schemas.microsoft.com/office/2007/relationships/media" Target="../media/media2.mp3"/><Relationship Id="rId21" Type="http://schemas.openxmlformats.org/officeDocument/2006/relationships/image" Target="../media/image6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2.png"/><Relationship Id="rId2" Type="http://schemas.openxmlformats.org/officeDocument/2006/relationships/audio" Target="../media/media1.mp3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5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9.png"/><Relationship Id="rId5" Type="http://schemas.microsoft.com/office/2007/relationships/media" Target="../media/media3.mp3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10" Type="http://schemas.openxmlformats.org/officeDocument/2006/relationships/audio" Target="../media/media5.mp3"/><Relationship Id="rId19" Type="http://schemas.openxmlformats.org/officeDocument/2006/relationships/image" Target="../media/image4.jpe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audio" Target="../media/media35.mp3"/><Relationship Id="rId5" Type="http://schemas.microsoft.com/office/2007/relationships/media" Target="../media/media35.mp3"/><Relationship Id="rId4" Type="http://schemas.openxmlformats.org/officeDocument/2006/relationships/audio" Target="../media/media34.mp3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audio" Target="../media/media38.mp3"/><Relationship Id="rId5" Type="http://schemas.microsoft.com/office/2007/relationships/media" Target="../media/media38.mp3"/><Relationship Id="rId4" Type="http://schemas.openxmlformats.org/officeDocument/2006/relationships/audio" Target="../media/media37.mp3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9.mp3"/><Relationship Id="rId21" Type="http://schemas.microsoft.com/office/2007/relationships/hdphoto" Target="../media/hdphoto1.wdp"/><Relationship Id="rId7" Type="http://schemas.microsoft.com/office/2007/relationships/media" Target="../media/media11.m4a"/><Relationship Id="rId12" Type="http://schemas.openxmlformats.org/officeDocument/2006/relationships/audio" Target="../media/media13.mp3"/><Relationship Id="rId17" Type="http://schemas.openxmlformats.org/officeDocument/2006/relationships/image" Target="../media/image12.jpeg"/><Relationship Id="rId2" Type="http://schemas.openxmlformats.org/officeDocument/2006/relationships/audio" Target="../media/media8.mp3"/><Relationship Id="rId16" Type="http://schemas.openxmlformats.org/officeDocument/2006/relationships/image" Target="../media/image11.jpeg"/><Relationship Id="rId20" Type="http://schemas.openxmlformats.org/officeDocument/2006/relationships/image" Target="../media/image15.png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microsoft.com/office/2007/relationships/media" Target="../media/media13.mp3"/><Relationship Id="rId5" Type="http://schemas.microsoft.com/office/2007/relationships/media" Target="../media/media10.mp3"/><Relationship Id="rId15" Type="http://schemas.openxmlformats.org/officeDocument/2006/relationships/image" Target="../media/image10.png"/><Relationship Id="rId10" Type="http://schemas.openxmlformats.org/officeDocument/2006/relationships/audio" Target="../media/media12.mp3"/><Relationship Id="rId19" Type="http://schemas.openxmlformats.org/officeDocument/2006/relationships/image" Target="../media/image14.png"/><Relationship Id="rId4" Type="http://schemas.openxmlformats.org/officeDocument/2006/relationships/audio" Target="../media/media9.mp3"/><Relationship Id="rId9" Type="http://schemas.microsoft.com/office/2007/relationships/media" Target="../media/media12.mp3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9.png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audio" Target="../media/media19.mp3"/><Relationship Id="rId17" Type="http://schemas.openxmlformats.org/officeDocument/2006/relationships/image" Target="../media/image18.png"/><Relationship Id="rId2" Type="http://schemas.openxmlformats.org/officeDocument/2006/relationships/audio" Target="../media/media14.mp3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microsoft.com/office/2007/relationships/media" Target="../media/media19.mp3"/><Relationship Id="rId5" Type="http://schemas.microsoft.com/office/2007/relationships/media" Target="../media/media16.mp3"/><Relationship Id="rId15" Type="http://schemas.openxmlformats.org/officeDocument/2006/relationships/image" Target="../media/image16.png"/><Relationship Id="rId10" Type="http://schemas.openxmlformats.org/officeDocument/2006/relationships/audio" Target="../media/media18.mp3"/><Relationship Id="rId19" Type="http://schemas.openxmlformats.org/officeDocument/2006/relationships/image" Target="../media/image20.png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openxmlformats.org/officeDocument/2006/relationships/image" Target="../media/image24.jpeg"/><Relationship Id="rId3" Type="http://schemas.microsoft.com/office/2007/relationships/media" Target="../media/media21.mp3"/><Relationship Id="rId7" Type="http://schemas.microsoft.com/office/2007/relationships/media" Target="../media/media23.mp3"/><Relationship Id="rId12" Type="http://schemas.openxmlformats.org/officeDocument/2006/relationships/image" Target="../media/image23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22.jpeg"/><Relationship Id="rId5" Type="http://schemas.microsoft.com/office/2007/relationships/media" Target="../media/media22.mp3"/><Relationship Id="rId15" Type="http://schemas.openxmlformats.org/officeDocument/2006/relationships/image" Target="../media/image2.png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0.png"/><Relationship Id="rId18" Type="http://schemas.openxmlformats.org/officeDocument/2006/relationships/image" Target="../media/image2.png"/><Relationship Id="rId3" Type="http://schemas.microsoft.com/office/2007/relationships/media" Target="../media/media16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audio" Target="../media/media3.mp3"/><Relationship Id="rId16" Type="http://schemas.openxmlformats.org/officeDocument/2006/relationships/image" Target="../media/image33.jpeg"/><Relationship Id="rId1" Type="http://schemas.microsoft.com/office/2007/relationships/media" Target="../media/media3.mp3"/><Relationship Id="rId6" Type="http://schemas.openxmlformats.org/officeDocument/2006/relationships/audio" Target="../media/media11.m4a"/><Relationship Id="rId11" Type="http://schemas.openxmlformats.org/officeDocument/2006/relationships/image" Target="../media/image28.png"/><Relationship Id="rId5" Type="http://schemas.microsoft.com/office/2007/relationships/media" Target="../media/media11.m4a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audio" Target="../media/media16.mp3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mp3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microsoft.com/office/2007/relationships/media" Target="../media/media25.mp3"/><Relationship Id="rId21" Type="http://schemas.openxmlformats.org/officeDocument/2006/relationships/image" Target="../media/image44.png"/><Relationship Id="rId7" Type="http://schemas.microsoft.com/office/2007/relationships/media" Target="../media/media27.mp3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audio" Target="../media/media24.mp3"/><Relationship Id="rId16" Type="http://schemas.openxmlformats.org/officeDocument/2006/relationships/image" Target="../media/image2.png"/><Relationship Id="rId20" Type="http://schemas.openxmlformats.org/officeDocument/2006/relationships/image" Target="../media/image43.png"/><Relationship Id="rId1" Type="http://schemas.microsoft.com/office/2007/relationships/media" Target="../media/media24.mp3"/><Relationship Id="rId6" Type="http://schemas.openxmlformats.org/officeDocument/2006/relationships/audio" Target="../media/media26.mp3"/><Relationship Id="rId11" Type="http://schemas.openxmlformats.org/officeDocument/2006/relationships/image" Target="../media/image36.png"/><Relationship Id="rId5" Type="http://schemas.microsoft.com/office/2007/relationships/media" Target="../media/media26.mp3"/><Relationship Id="rId15" Type="http://schemas.openxmlformats.org/officeDocument/2006/relationships/image" Target="../media/image40.png"/><Relationship Id="rId23" Type="http://schemas.openxmlformats.org/officeDocument/2006/relationships/image" Target="../media/image46.png"/><Relationship Id="rId10" Type="http://schemas.openxmlformats.org/officeDocument/2006/relationships/image" Target="../media/image35.jpeg"/><Relationship Id="rId19" Type="http://schemas.microsoft.com/office/2007/relationships/hdphoto" Target="../media/hdphoto2.wdp"/><Relationship Id="rId4" Type="http://schemas.openxmlformats.org/officeDocument/2006/relationships/audio" Target="../media/media25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microsoft.com/office/2007/relationships/hdphoto" Target="../media/hdphoto3.wdp"/><Relationship Id="rId12" Type="http://schemas.openxmlformats.org/officeDocument/2006/relationships/image" Target="../media/image52.jpe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26.png"/><Relationship Id="rId10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649"/>
            <a:ext cx="4741150" cy="583268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77571" y="824593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777571" y="1817915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TIÊU ĐỀ UNIT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77571" y="4207329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NỘI DUNG UNIT</a:t>
            </a:r>
          </a:p>
        </p:txBody>
      </p:sp>
    </p:spTree>
    <p:extLst>
      <p:ext uri="{BB962C8B-B14F-4D97-AF65-F5344CB8AC3E}">
        <p14:creationId xmlns:p14="http://schemas.microsoft.com/office/powerpoint/2010/main" val="168447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A5145-EA9A-F74D-81F5-357C9B372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1" y="1743921"/>
            <a:ext cx="2510928" cy="131823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6EDC7C4-7ED9-ED41-84DB-A06E4495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66" y="1808125"/>
            <a:ext cx="4031870" cy="1016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9269219" y="1602917"/>
            <a:ext cx="2857932" cy="115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3274333" y="2400888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8371939" y="2316140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84349" y="683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22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582222" y="662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23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880095" y="683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5450" y="7324"/>
            <a:ext cx="66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CÁCH GỌI TÊN ĐÚNG CỦA CÁC TỔ CHỨC SAU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61271" y="3384915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4645200" y="3400558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9006118" y="3417336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488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C0B67-9B6C-5143-8E90-54E0C4CA1C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" y="0"/>
            <a:ext cx="1905752" cy="131523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08" y="608051"/>
            <a:ext cx="1565657" cy="12623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403316" y="1870362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/>
          <p:cNvSpPr txBox="1"/>
          <p:nvPr/>
        </p:nvSpPr>
        <p:spPr>
          <a:xfrm>
            <a:off x="6785763" y="500613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222A887-BE8D-DE48-AE7B-1E17068B6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" y="2312571"/>
            <a:ext cx="1753512" cy="1315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1" y="1947527"/>
            <a:ext cx="2325993" cy="19392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252898" y="4265919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/>
          <p:cNvSpPr txBox="1"/>
          <p:nvPr/>
        </p:nvSpPr>
        <p:spPr>
          <a:xfrm>
            <a:off x="6896821" y="2312571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124904" y="4653691"/>
            <a:ext cx="2118432" cy="85764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7" y="4863355"/>
            <a:ext cx="1280331" cy="20242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74705" y="4653691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810852" y="1182262"/>
            <a:ext cx="49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Sinh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viên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đại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học</a:t>
            </a:r>
            <a:r>
              <a:rPr lang="en-US" sz="3200" b="1" dirty="0">
                <a:solidFill>
                  <a:srgbClr val="FF0000"/>
                </a:solidFill>
              </a:rPr>
              <a:t> FPT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85666" y="3248159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Nhân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viên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công</a:t>
            </a:r>
            <a:r>
              <a:rPr lang="en-US" sz="3200" b="1" dirty="0">
                <a:solidFill>
                  <a:srgbClr val="FF0000"/>
                </a:solidFill>
              </a:rPr>
              <a:t> ty </a:t>
            </a:r>
            <a:r>
              <a:rPr lang="en-US" sz="3200" b="1" dirty="0" err="1">
                <a:solidFill>
                  <a:srgbClr val="FF0000"/>
                </a:solidFill>
              </a:rPr>
              <a:t>Viettel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2639" y="5644892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Giáo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viên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trường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cấp</a:t>
            </a:r>
            <a:r>
              <a:rPr lang="en-US" sz="3200" b="1" dirty="0">
                <a:solidFill>
                  <a:srgbClr val="FF0000"/>
                </a:solidFill>
              </a:rPr>
              <a:t> 3 LHP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13514" y="425397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7472727" y="403739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4405380" y="2283126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7564593" y="2261468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4172300" y="4601518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7331513" y="4579860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733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403316" y="1870362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/>
          <p:cNvSpPr txBox="1"/>
          <p:nvPr/>
        </p:nvSpPr>
        <p:spPr>
          <a:xfrm>
            <a:off x="6557951" y="483906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252898" y="4265919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/>
          <p:cNvSpPr txBox="1"/>
          <p:nvPr/>
        </p:nvSpPr>
        <p:spPr>
          <a:xfrm>
            <a:off x="6585325" y="2317660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24947" y="4697208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810852" y="1182262"/>
            <a:ext cx="49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Nhân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ty Honda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85666" y="3248159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Sinh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đại</a:t>
            </a:r>
            <a:r>
              <a:rPr lang="en-US" sz="3200" b="1" dirty="0"/>
              <a:t> </a:t>
            </a:r>
            <a:r>
              <a:rPr lang="en-US" sz="3200" b="1" dirty="0" err="1"/>
              <a:t>học</a:t>
            </a:r>
            <a:r>
              <a:rPr lang="en-US" sz="3200" b="1" dirty="0"/>
              <a:t> </a:t>
            </a:r>
            <a:r>
              <a:rPr lang="en-US" sz="3200" b="1" dirty="0" err="1"/>
              <a:t>Hutech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97144" y="5417842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Giáo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trường</a:t>
            </a:r>
            <a:r>
              <a:rPr lang="en-US" sz="3200" b="1" dirty="0"/>
              <a:t> </a:t>
            </a:r>
            <a:r>
              <a:rPr lang="en-US" sz="3200" b="1" dirty="0" err="1"/>
              <a:t>Hoa</a:t>
            </a:r>
            <a:r>
              <a:rPr lang="en-US" sz="3200" b="1" dirty="0"/>
              <a:t> Mai </a:t>
            </a: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6" y="127609"/>
            <a:ext cx="990365" cy="7947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85" y="475156"/>
            <a:ext cx="1190599" cy="1270565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5" y="2179897"/>
            <a:ext cx="1184454" cy="11844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8" y="2368942"/>
            <a:ext cx="2193837" cy="20073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5" b="89394" l="2362" r="89764">
                        <a14:foregroundMark x1="38320" y1="34091" x2="38320" y2="34091"/>
                        <a14:foregroundMark x1="51969" y1="39394" x2="53018" y2="39394"/>
                        <a14:foregroundMark x1="58005" y1="39394" x2="58005" y2="39394"/>
                        <a14:foregroundMark x1="62467" y1="47727" x2="62467" y2="47727"/>
                        <a14:foregroundMark x1="67454" y1="39394" x2="68504" y2="39394"/>
                        <a14:foregroundMark x1="71654" y1="41667" x2="72441" y2="41667"/>
                        <a14:foregroundMark x1="76115" y1="41667" x2="76115" y2="41667"/>
                        <a14:foregroundMark x1="77165" y1="54545" x2="75591" y2="56818"/>
                        <a14:foregroundMark x1="72441" y1="59848" x2="62992" y2="60606"/>
                        <a14:foregroundMark x1="58268" y1="62879" x2="51181" y2="62121"/>
                        <a14:foregroundMark x1="42782" y1="62879" x2="36220" y2="61364"/>
                        <a14:foregroundMark x1="31759" y1="60606" x2="26772" y2="60606"/>
                        <a14:foregroundMark x1="23885" y1="60606" x2="21522" y2="59848"/>
                        <a14:foregroundMark x1="19160" y1="56818" x2="19160" y2="56818"/>
                        <a14:foregroundMark x1="21522" y1="39394" x2="20472" y2="38636"/>
                        <a14:foregroundMark x1="18110" y1="37879" x2="18110" y2="37879"/>
                        <a14:foregroundMark x1="22047" y1="36364" x2="26509" y2="36364"/>
                        <a14:foregroundMark x1="28609" y1="36364" x2="30184" y2="36364"/>
                        <a14:foregroundMark x1="30184" y1="35606" x2="31496" y2="35606"/>
                        <a14:foregroundMark x1="35958" y1="35606" x2="38583" y2="35606"/>
                        <a14:foregroundMark x1="39895" y1="34091" x2="44619" y2="35606"/>
                        <a14:foregroundMark x1="47769" y1="35606" x2="51181" y2="38636"/>
                        <a14:foregroundMark x1="66142" y1="60606" x2="67979" y2="62121"/>
                        <a14:foregroundMark x1="78215" y1="70455" x2="78215" y2="70455"/>
                        <a14:foregroundMark x1="80577" y1="68182" x2="80577" y2="68182"/>
                        <a14:foregroundMark x1="81365" y1="66667" x2="81365" y2="66667"/>
                        <a14:foregroundMark x1="81102" y1="68939" x2="80052" y2="69697"/>
                        <a14:foregroundMark x1="79265" y1="57576" x2="67454" y2="53788"/>
                        <a14:foregroundMark x1="66404" y1="56818" x2="58268" y2="57576"/>
                        <a14:foregroundMark x1="49869" y1="56061" x2="34121" y2="55303"/>
                        <a14:foregroundMark x1="28609" y1="57576" x2="26509" y2="54545"/>
                        <a14:foregroundMark x1="23360" y1="40152" x2="22047" y2="37879"/>
                        <a14:foregroundMark x1="19685" y1="38636" x2="19685" y2="38636"/>
                        <a14:foregroundMark x1="18110" y1="39394" x2="16273" y2="42424"/>
                        <a14:foregroundMark x1="15486" y1="44697" x2="14698" y2="43182"/>
                        <a14:foregroundMark x1="15223" y1="32576" x2="18110" y2="31818"/>
                        <a14:foregroundMark x1="23360" y1="31818" x2="25197" y2="31818"/>
                        <a14:foregroundMark x1="27822" y1="32576" x2="29921" y2="32576"/>
                        <a14:foregroundMark x1="29921" y1="32576" x2="29921" y2="32576"/>
                        <a14:foregroundMark x1="32283" y1="31061" x2="36483" y2="31061"/>
                        <a14:foregroundMark x1="40157" y1="31818" x2="41995" y2="31818"/>
                        <a14:foregroundMark x1="42782" y1="31818" x2="42782" y2="31818"/>
                        <a14:foregroundMark x1="40157" y1="27273" x2="38058" y2="25758"/>
                        <a14:foregroundMark x1="34908" y1="25000" x2="34908" y2="25000"/>
                        <a14:foregroundMark x1="34383" y1="23485" x2="34383" y2="23485"/>
                        <a14:foregroundMark x1="34383" y1="23485" x2="37008" y2="24242"/>
                        <a14:foregroundMark x1="38320" y1="24242" x2="38320" y2="24242"/>
                        <a14:foregroundMark x1="49344" y1="31818" x2="51969" y2="32576"/>
                        <a14:foregroundMark x1="55906" y1="32576" x2="58268" y2="32576"/>
                        <a14:foregroundMark x1="58793" y1="32576" x2="59580" y2="31818"/>
                        <a14:foregroundMark x1="60105" y1="31061" x2="60105" y2="31061"/>
                        <a14:foregroundMark x1="56168" y1="26515" x2="56168" y2="26515"/>
                        <a14:foregroundMark x1="52756" y1="26515" x2="49081" y2="26515"/>
                        <a14:foregroundMark x1="49081" y1="26515" x2="52756" y2="25758"/>
                        <a14:foregroundMark x1="58005" y1="23485" x2="59318" y2="23485"/>
                        <a14:foregroundMark x1="57480" y1="23485" x2="56168" y2="23485"/>
                        <a14:foregroundMark x1="56168" y1="23485" x2="59843" y2="25000"/>
                        <a14:foregroundMark x1="62992" y1="26515" x2="66667" y2="29545"/>
                        <a14:foregroundMark x1="67979" y1="30303" x2="69554" y2="31061"/>
                        <a14:foregroundMark x1="71391" y1="31061" x2="72178" y2="31061"/>
                        <a14:foregroundMark x1="72966" y1="31061" x2="74278" y2="31061"/>
                        <a14:foregroundMark x1="75066" y1="31061" x2="77165" y2="33333"/>
                        <a14:foregroundMark x1="78215" y1="33333" x2="79003" y2="34091"/>
                        <a14:foregroundMark x1="80052" y1="34091" x2="80052" y2="34091"/>
                        <a14:foregroundMark x1="80577" y1="36364" x2="80577" y2="36364"/>
                        <a14:foregroundMark x1="80840" y1="37879" x2="80840" y2="41667"/>
                        <a14:foregroundMark x1="80315" y1="43939" x2="78215" y2="44697"/>
                        <a14:foregroundMark x1="77165" y1="41667" x2="77165" y2="41667"/>
                        <a14:foregroundMark x1="81102" y1="43939" x2="80840" y2="54545"/>
                        <a14:foregroundMark x1="79790" y1="58333" x2="78740" y2="60606"/>
                        <a14:foregroundMark x1="71916" y1="64394" x2="58005" y2="63636"/>
                        <a14:foregroundMark x1="47769" y1="69697" x2="37795" y2="68182"/>
                        <a14:foregroundMark x1="34121" y1="67424" x2="28084" y2="66667"/>
                        <a14:foregroundMark x1="21522" y1="68182" x2="23885" y2="6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646"/>
            <a:ext cx="3629025" cy="1257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81" y="5420378"/>
            <a:ext cx="1388436" cy="124612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037934" y="433138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7336781" y="411480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4037935" y="2270158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7268220" y="2249217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4044564" y="4643286"/>
            <a:ext cx="2380383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7203777" y="4621628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09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64" y="148372"/>
            <a:ext cx="5294521" cy="658891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020783" y="909398"/>
            <a:ext cx="2332055" cy="571500"/>
          </a:xfrm>
          <a:prstGeom prst="wedgeRoundRectCallout">
            <a:avLst>
              <a:gd name="adj1" fmla="val -72330"/>
              <a:gd name="adj2" fmla="val 26786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BỐI CẢNH PHẦN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5" y="148372"/>
            <a:ext cx="5343298" cy="659452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609045" y="744782"/>
            <a:ext cx="3524787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CÁC MỤC TIÊU CẦN ĐẠT SAU BÀI HỌC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579845" y="3280544"/>
            <a:ext cx="5029200" cy="424470"/>
          </a:xfrm>
          <a:prstGeom prst="wedgeRoundRectCallout">
            <a:avLst>
              <a:gd name="adj1" fmla="val -43020"/>
              <a:gd name="adj2" fmla="val 19889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CÁC BỨC TRANH TÌNH HUỐNG CẦN THỰC HIỆN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836548" y="364269"/>
            <a:ext cx="1444901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ĐỀ TÀI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953544" y="1220610"/>
            <a:ext cx="1689401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BỐI CẢNH</a:t>
            </a:r>
          </a:p>
        </p:txBody>
      </p:sp>
    </p:spTree>
    <p:extLst>
      <p:ext uri="{BB962C8B-B14F-4D97-AF65-F5344CB8AC3E}">
        <p14:creationId xmlns:p14="http://schemas.microsoft.com/office/powerpoint/2010/main" val="148383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169" r="50609"/>
          <a:stretch/>
        </p:blipFill>
        <p:spPr>
          <a:xfrm>
            <a:off x="0" y="0"/>
            <a:ext cx="2801923" cy="20078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8983" y="2432921"/>
            <a:ext cx="103492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/>
              <a:t>はじめまして</a:t>
            </a:r>
            <a:r>
              <a:rPr lang="ja-JP" altLang="en-US" sz="2400" b="1" dirty="0" smtClean="0"/>
              <a:t>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ja-JP" altLang="en-US" sz="2400" b="1" dirty="0" smtClean="0"/>
              <a:t>（　</a:t>
            </a:r>
            <a:r>
              <a:rPr lang="en-US" altLang="ja-JP" sz="2400" b="1" dirty="0" smtClean="0"/>
              <a:t>GIỚI THIỆU TÊN </a:t>
            </a:r>
            <a:r>
              <a:rPr lang="ja-JP" altLang="en-US" sz="2400" b="1" dirty="0" smtClean="0"/>
              <a:t>　）。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ja-JP" altLang="en-US" sz="2400" b="1" dirty="0" smtClean="0"/>
              <a:t>  </a:t>
            </a:r>
            <a:r>
              <a:rPr lang="ja-JP" altLang="en-US" sz="2400" b="1" dirty="0"/>
              <a:t>よろしく　おねがいします。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はじめまして</a:t>
            </a:r>
            <a:r>
              <a:rPr lang="ja-JP" altLang="en-US" sz="2400" b="1" dirty="0" smtClean="0"/>
              <a:t>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ja-JP" altLang="en-US" sz="2400" b="1" dirty="0"/>
              <a:t>（　</a:t>
            </a:r>
            <a:r>
              <a:rPr lang="en-US" altLang="ja-JP" sz="2400" b="1" dirty="0"/>
              <a:t>GIỚI THIỆU TÊN </a:t>
            </a:r>
            <a:r>
              <a:rPr lang="ja-JP" altLang="en-US" sz="2400" b="1" dirty="0"/>
              <a:t>　） </a:t>
            </a:r>
            <a:r>
              <a:rPr lang="ja-JP" altLang="en-US" sz="2400" b="1" dirty="0" smtClean="0"/>
              <a:t>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ja-JP" altLang="en-US" sz="2400" b="1" dirty="0" smtClean="0"/>
              <a:t>こ</a:t>
            </a:r>
            <a:r>
              <a:rPr lang="ja-JP" altLang="en-US" sz="2400" b="1" dirty="0"/>
              <a:t>ちらこそ　よろしく　おねがいします。</a:t>
            </a:r>
            <a:endParaRPr lang="en-US" altLang="ja-JP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-2795" y="2432921"/>
            <a:ext cx="1571536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パク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（ぱく）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-2795" y="4674180"/>
            <a:ext cx="1691778" cy="6250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ダニエル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（だにえる）</a:t>
            </a:r>
            <a:endParaRPr lang="en-US" b="1" dirty="0"/>
          </a:p>
        </p:txBody>
      </p:sp>
      <p:pic>
        <p:nvPicPr>
          <p:cNvPr id="11" name="１課・１－チャレンジ－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2159" y="1276356"/>
            <a:ext cx="609600" cy="6096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328987" y="355704"/>
            <a:ext cx="3709214" cy="129639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GIỚI THIỆU TÊN : </a:t>
            </a:r>
          </a:p>
          <a:p>
            <a:endParaRPr lang="en-US" altLang="ja-JP" sz="1600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1 : [ TÊN  ] 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です。</a:t>
            </a:r>
            <a:endParaRPr lang="en-US" altLang="ja-JP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わたし　は　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TÊN  ] 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8601DCE-9995-4AD5-833A-2F537232062B}"/>
              </a:ext>
            </a:extLst>
          </p:cNvPr>
          <p:cNvSpPr/>
          <p:nvPr/>
        </p:nvSpPr>
        <p:spPr>
          <a:xfrm>
            <a:off x="8328987" y="1771267"/>
            <a:ext cx="3635208" cy="177074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trò của </a:t>
            </a:r>
            <a:r>
              <a:rPr lang="ja-JP" altLang="en-US" sz="1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です。 </a:t>
            </a:r>
            <a:endParaRPr lang="en-US" altLang="ja-JP" sz="1600" b="1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Tạo ra câu khẳng định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 nói : báo hiệu kết thúc câu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ang yếu tố lịch sự</a:t>
            </a:r>
          </a:p>
        </p:txBody>
      </p:sp>
    </p:spTree>
    <p:extLst>
      <p:ext uri="{BB962C8B-B14F-4D97-AF65-F5344CB8AC3E}">
        <p14:creationId xmlns:p14="http://schemas.microsoft.com/office/powerpoint/2010/main" val="208747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8983" y="3971868"/>
            <a:ext cx="103492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/>
              <a:t>はじめまして</a:t>
            </a:r>
            <a:r>
              <a:rPr lang="ja-JP" altLang="en-US" sz="2400" b="1" dirty="0" smtClean="0"/>
              <a:t>。よろしく　おねがいします。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endParaRPr lang="en-US" altLang="ja-JP" sz="2400" b="1" dirty="0" smtClean="0"/>
          </a:p>
          <a:p>
            <a:r>
              <a:rPr lang="ja-JP" altLang="en-US" sz="2400" b="1" dirty="0"/>
              <a:t>あのう</a:t>
            </a:r>
            <a:r>
              <a:rPr lang="ja-JP" altLang="en-US" sz="2400" b="1" dirty="0" smtClean="0"/>
              <a:t>、すみません。（　</a:t>
            </a:r>
            <a:r>
              <a:rPr lang="en-US" altLang="ja-JP" sz="2400" b="1" dirty="0" smtClean="0"/>
              <a:t>CÂU HỎI TÊN </a:t>
            </a:r>
            <a:r>
              <a:rPr lang="ja-JP" altLang="en-US" sz="2400" b="1" dirty="0" smtClean="0"/>
              <a:t>　）</a:t>
            </a:r>
            <a:r>
              <a:rPr lang="en-US" altLang="ja-JP" sz="2400" b="1" dirty="0" smtClean="0"/>
              <a:t> </a:t>
            </a:r>
          </a:p>
          <a:p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（　</a:t>
            </a:r>
            <a:r>
              <a:rPr lang="en-US" altLang="ja-JP" sz="2400" b="1" dirty="0"/>
              <a:t>GIỚI THIỆU TÊN </a:t>
            </a:r>
            <a:r>
              <a:rPr lang="ja-JP" altLang="en-US" sz="2400" b="1" dirty="0"/>
              <a:t>　）。</a:t>
            </a:r>
            <a:endParaRPr lang="en-US" altLang="ja-JP" sz="2400" b="1" dirty="0"/>
          </a:p>
          <a:p>
            <a:endParaRPr lang="en-US" altLang="ja-JP" sz="2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4870309"/>
            <a:ext cx="1691778" cy="6250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ダニエル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（だにえる）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091" t="6323"/>
          <a:stretch/>
        </p:blipFill>
        <p:spPr>
          <a:xfrm>
            <a:off x="0" y="387510"/>
            <a:ext cx="3397540" cy="226171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3844008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ワン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（わん）</a:t>
            </a:r>
            <a:endParaRPr lang="en-US" b="1" dirty="0"/>
          </a:p>
        </p:txBody>
      </p:sp>
      <p:pic>
        <p:nvPicPr>
          <p:cNvPr id="11" name="１課・１－チャレンジ－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3627" y="4870309"/>
            <a:ext cx="609600" cy="609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5896610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ワン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（わん）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175524" y="366064"/>
            <a:ext cx="4823669" cy="17247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HỎI TÊN :  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「なまえ」は　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altLang="ja-JP" sz="1600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ĐẤT NƯỚC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 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　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altLang="ja-JP" sz="1600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NGHỀ NGHIỆP : 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... 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　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altLang="ja-JP" sz="1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0" y="-9536"/>
            <a:ext cx="12192000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TÌNH HUỐNG 1: HỌC VỀ </a:t>
            </a:r>
            <a:r>
              <a:rPr lang="en-US" sz="1600" dirty="0" smtClean="0"/>
              <a:t>CÁCH TẠO CÂU HỎI LỬNG TRONG TIẾNG NHẬT </a:t>
            </a:r>
            <a:endParaRPr lang="en-US" sz="1600" dirty="0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E8601DCE-9995-4AD5-833A-2F537232062B}"/>
              </a:ext>
            </a:extLst>
          </p:cNvPr>
          <p:cNvSpPr/>
          <p:nvPr/>
        </p:nvSpPr>
        <p:spPr>
          <a:xfrm>
            <a:off x="7214531" y="2137198"/>
            <a:ext cx="4823669" cy="14457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trò của </a:t>
            </a:r>
            <a:r>
              <a:rPr lang="ja-JP" altLang="en-US" sz="1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endParaRPr lang="en-US" altLang="ja-JP" sz="1600" b="1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 cách chủ - vị ngữ : [chủ ngữ ]  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[vị ngữ  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Tạo câu hỏi lửng : 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[điều muốn hỏi ] </a:t>
            </a:r>
            <a:r>
              <a:rPr lang="ja-JP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は？</a:t>
            </a:r>
            <a:endParaRPr lang="en-US" altLang="ja-JP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7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" y="1416105"/>
            <a:ext cx="3427751" cy="2590027"/>
          </a:xfrm>
          <a:prstGeom prst="rect">
            <a:avLst/>
          </a:prstGeom>
        </p:spPr>
      </p:pic>
      <p:pic>
        <p:nvPicPr>
          <p:cNvPr id="5" name="１課・１－チャレンジ－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2701" y="1779030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0881" y="4198516"/>
            <a:ext cx="78582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/>
              <a:t>（  </a:t>
            </a:r>
            <a:r>
              <a:rPr lang="en-US" altLang="ja-JP" sz="2800" b="1" dirty="0" smtClean="0"/>
              <a:t>GIỚI THIỆU QUỐC TỊCH </a:t>
            </a:r>
            <a:r>
              <a:rPr lang="ja-JP" altLang="en-US" sz="2800" b="1" dirty="0" smtClean="0"/>
              <a:t>   ）。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よろしく　おねがいします。</a:t>
            </a:r>
            <a:endParaRPr lang="en-US" altLang="ja-JP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私のなまえ・くに・しごと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1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94020" y="768608"/>
            <a:ext cx="9906962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TÌNH HUỐNG 2: HỌC VỀ </a:t>
            </a:r>
            <a:r>
              <a:rPr lang="en-US" sz="2400" b="1" dirty="0" smtClean="0"/>
              <a:t>CÁCH SỬ DỤNG DIỄN TẢ QUỐC TỊCH </a:t>
            </a:r>
            <a:endParaRPr lang="en-US" sz="24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69965" y="4185256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ワン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（わん）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046752" y="1348486"/>
            <a:ext cx="4823669" cy="87459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NÓI QUỐC TỊCH ( NGƯỜI NƯỚC NÀO)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</a:t>
            </a:r>
            <a:r>
              <a:rPr lang="en-US" altLang="ja-JP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 GIA </a:t>
            </a:r>
            <a:r>
              <a:rPr lang="ja-JP" altLang="en-US" sz="1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じん</a:t>
            </a:r>
            <a:endParaRPr lang="en-US" altLang="ja-JP" sz="1600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268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2" y="134701"/>
            <a:ext cx="4391638" cy="33818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3229" y="3347734"/>
            <a:ext cx="1056433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/>
              <a:t>ダニエルさん、</a:t>
            </a:r>
            <a:r>
              <a:rPr lang="ja-JP" altLang="en-US" sz="2800" b="1" dirty="0" smtClean="0"/>
              <a:t>（</a:t>
            </a:r>
            <a:r>
              <a:rPr lang="en-US" altLang="ja-JP" sz="2800" b="1" dirty="0" smtClean="0"/>
              <a:t>CÂU HỎI </a:t>
            </a:r>
            <a:r>
              <a:rPr lang="ja-JP" altLang="en-US" sz="2800" b="1" dirty="0"/>
              <a:t> </a:t>
            </a:r>
            <a:r>
              <a:rPr lang="en-US" altLang="ja-JP" sz="2800" b="1" dirty="0" smtClean="0"/>
              <a:t>VỀ ĐẤT NƯỚC </a:t>
            </a:r>
            <a:r>
              <a:rPr lang="ja-JP" altLang="en-US" sz="2800" b="1" dirty="0" smtClean="0"/>
              <a:t>）。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（</a:t>
            </a:r>
            <a:r>
              <a:rPr lang="en-US" altLang="ja-JP" sz="2800" b="1" dirty="0"/>
              <a:t> </a:t>
            </a:r>
            <a:r>
              <a:rPr lang="en-US" altLang="ja-JP" sz="2800" b="1" dirty="0" smtClean="0"/>
              <a:t>TRẢ LỜI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です。</a:t>
            </a:r>
            <a:endParaRPr lang="en-US" altLang="ja-JP" sz="2800" b="1" dirty="0"/>
          </a:p>
          <a:p>
            <a:r>
              <a:rPr lang="ja-JP" altLang="en-US" sz="4000" dirty="0"/>
              <a:t>　</a:t>
            </a:r>
            <a:endParaRPr lang="en-US" altLang="ja-JP" sz="4000" dirty="0"/>
          </a:p>
        </p:txBody>
      </p:sp>
      <p:pic>
        <p:nvPicPr>
          <p:cNvPr id="6" name="１課・１－チャレンジ－３.mp3" descr="１課・１－チャレンジ－３.mp3">
            <a:hlinkClick r:id="" action="ppaction://media"/>
            <a:extLst>
              <a:ext uri="{FF2B5EF4-FFF2-40B4-BE49-F238E27FC236}">
                <a16:creationId xmlns:a16="http://schemas.microsoft.com/office/drawing/2014/main" id="{FB93D25A-AC54-0B49-85D9-DB54100D9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1847" y="1192094"/>
            <a:ext cx="812800" cy="812800"/>
          </a:xfrm>
          <a:prstGeom prst="rect">
            <a:avLst/>
          </a:prstGeom>
        </p:spPr>
      </p:pic>
      <p:sp>
        <p:nvSpPr>
          <p:cNvPr id="9" name="Rounded Rectangular Callout 11">
            <a:extLst>
              <a:ext uri="{FF2B5EF4-FFF2-40B4-BE49-F238E27FC236}">
                <a16:creationId xmlns:a16="http://schemas.microsoft.com/office/drawing/2014/main" id="{EA6C6A4B-8FE2-4EB9-8E61-59B043216799}"/>
              </a:ext>
            </a:extLst>
          </p:cNvPr>
          <p:cNvSpPr/>
          <p:nvPr/>
        </p:nvSpPr>
        <p:spPr>
          <a:xfrm>
            <a:off x="4538821" y="134701"/>
            <a:ext cx="7499381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TÌNH HUỐNG 3: HỌC VỀ </a:t>
            </a:r>
            <a:r>
              <a:rPr lang="en-US" b="1" dirty="0" smtClean="0"/>
              <a:t>CÁCH HỎI VỀ ĐẤT NƯỚC CỦA NGƯỜI KHÁC 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11952" y="4238757"/>
            <a:ext cx="1691778" cy="6250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ダニエル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（だにえる）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6721" y="3347734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/>
              <a:t>ワン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（わん）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5905850" y="878835"/>
            <a:ext cx="6199464" cy="17247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ĐẤT NƯỚC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1 : 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　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altLang="ja-JP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」は　 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 ですか。</a:t>
            </a: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2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802" b="-1"/>
          <a:stretch/>
        </p:blipFill>
        <p:spPr>
          <a:xfrm>
            <a:off x="0" y="138023"/>
            <a:ext cx="3349690" cy="2420164"/>
          </a:xfrm>
          <a:prstGeom prst="rect">
            <a:avLst/>
          </a:prstGeom>
        </p:spPr>
      </p:pic>
      <p:sp>
        <p:nvSpPr>
          <p:cNvPr id="5" name="Rounded Rectangular Callout 11">
            <a:extLst>
              <a:ext uri="{FF2B5EF4-FFF2-40B4-BE49-F238E27FC236}">
                <a16:creationId xmlns:a16="http://schemas.microsoft.com/office/drawing/2014/main" id="{EA6C6A4B-8FE2-4EB9-8E61-59B043216799}"/>
              </a:ext>
            </a:extLst>
          </p:cNvPr>
          <p:cNvSpPr/>
          <p:nvPr/>
        </p:nvSpPr>
        <p:spPr>
          <a:xfrm>
            <a:off x="3484462" y="138023"/>
            <a:ext cx="7499381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TÌNH HUỐNG 4</a:t>
            </a:r>
            <a:r>
              <a:rPr lang="en-US" b="1" dirty="0" smtClean="0"/>
              <a:t>: </a:t>
            </a:r>
            <a:r>
              <a:rPr lang="en-US" b="1" dirty="0"/>
              <a:t>HỌC VỀ </a:t>
            </a:r>
            <a:r>
              <a:rPr lang="en-US" b="1" dirty="0" smtClean="0"/>
              <a:t>CÁCH HỎI VỀ NGHỀ NGHIỆP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349690" y="779038"/>
            <a:ext cx="6199464" cy="17247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NGHỀ NGHIỆP 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1 : 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　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altLang="ja-JP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」は　 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 ですか。</a:t>
            </a: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6377" y="2765245"/>
            <a:ext cx="97895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2400" b="1" dirty="0"/>
              <a:t>あのう、 （     </a:t>
            </a:r>
            <a:r>
              <a:rPr lang="en-US" altLang="ja-JP" sz="2400" b="1" dirty="0" smtClean="0"/>
              <a:t>TÊN  </a:t>
            </a:r>
            <a:r>
              <a:rPr lang="ja-JP" altLang="en-US" sz="2400" b="1" dirty="0" smtClean="0"/>
              <a:t>　）</a:t>
            </a:r>
            <a:r>
              <a:rPr lang="ja-JP" altLang="en-US" sz="2400" b="1" dirty="0"/>
              <a:t>さん、</a:t>
            </a:r>
            <a:r>
              <a:rPr lang="ja-JP" altLang="en-US" sz="2400" b="1" dirty="0" smtClean="0"/>
              <a:t>（  </a:t>
            </a:r>
            <a:r>
              <a:rPr lang="en-US" altLang="ja-JP" sz="2400" b="1" dirty="0"/>
              <a:t>CÂU HỎI VỀ NGHỀ </a:t>
            </a:r>
            <a:r>
              <a:rPr lang="en-US" altLang="ja-JP" sz="2400" b="1" dirty="0" smtClean="0"/>
              <a:t>NGHIỆP</a:t>
            </a:r>
            <a:r>
              <a:rPr lang="ja-JP" altLang="en-US" sz="2400" b="1" dirty="0" smtClean="0"/>
              <a:t>　）</a:t>
            </a:r>
            <a:r>
              <a:rPr lang="ja-JP" altLang="en-US" sz="2400" b="1" dirty="0"/>
              <a:t>　</a:t>
            </a:r>
            <a:endParaRPr lang="en-US" altLang="ja-JP" sz="2400" b="1" dirty="0" smtClean="0"/>
          </a:p>
          <a:p>
            <a:pPr>
              <a:lnSpc>
                <a:spcPct val="200000"/>
              </a:lnSpc>
            </a:pPr>
            <a:r>
              <a:rPr lang="ja-JP" altLang="en-US" sz="2400" b="1" dirty="0" smtClean="0"/>
              <a:t>（     </a:t>
            </a:r>
            <a:r>
              <a:rPr lang="en-US" altLang="ja-JP" sz="2400" b="1" dirty="0" smtClean="0"/>
              <a:t>TRẢ </a:t>
            </a:r>
            <a:r>
              <a:rPr lang="en-US" altLang="ja-JP" sz="2400" b="1" dirty="0"/>
              <a:t>LỜI </a:t>
            </a:r>
            <a:r>
              <a:rPr lang="ja-JP" altLang="en-US" sz="2400" b="1" dirty="0"/>
              <a:t>     </a:t>
            </a:r>
            <a:r>
              <a:rPr lang="ja-JP" altLang="en-US" sz="2400" b="1" dirty="0" smtClean="0"/>
              <a:t>）。</a:t>
            </a:r>
            <a:endParaRPr lang="en-US" altLang="ja-JP" sz="2400" b="1" dirty="0"/>
          </a:p>
          <a:p>
            <a:pPr>
              <a:lnSpc>
                <a:spcPct val="200000"/>
              </a:lnSpc>
            </a:pPr>
            <a:r>
              <a:rPr lang="ja-JP" altLang="en-US" sz="2400" b="1" dirty="0"/>
              <a:t>そうですか。</a:t>
            </a:r>
            <a:endParaRPr lang="en-US" altLang="ja-JP" sz="2400" b="1" dirty="0"/>
          </a:p>
          <a:p>
            <a:pPr>
              <a:lnSpc>
                <a:spcPct val="200000"/>
              </a:lnSpc>
            </a:pPr>
            <a:r>
              <a:rPr lang="ja-JP" altLang="en-US" sz="2400" b="1" dirty="0"/>
              <a:t>（ </a:t>
            </a:r>
            <a:r>
              <a:rPr lang="en-US" altLang="ja-JP" sz="2400" b="1" dirty="0"/>
              <a:t>GIỚI THIỆU VỀ NGHỀ NGHIỆP </a:t>
            </a:r>
            <a:r>
              <a:rPr lang="ja-JP" altLang="en-US" sz="2400" b="1" dirty="0" smtClean="0"/>
              <a:t>） </a:t>
            </a:r>
            <a:r>
              <a:rPr lang="ja-JP" altLang="en-US" sz="2400" b="1" dirty="0"/>
              <a:t>　です。</a:t>
            </a:r>
            <a:endParaRPr lang="en-US" altLang="ja-JP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59915" y="3663686"/>
            <a:ext cx="1691778" cy="6250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やまぐち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59915" y="2937187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カルロ</a:t>
            </a:r>
            <a:r>
              <a:rPr lang="ja-JP" altLang="en-US" b="1" dirty="0" smtClean="0"/>
              <a:t>ス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（かるろす）</a:t>
            </a:r>
            <a:endParaRPr lang="en-US" altLang="ja-JP" b="1" dirty="0" smtClean="0"/>
          </a:p>
        </p:txBody>
      </p:sp>
      <p:pic>
        <p:nvPicPr>
          <p:cNvPr id="10" name="１課・１－チャレンジ－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9483" y="1416158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9915" y="4390185"/>
            <a:ext cx="1691778" cy="6250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カルロ</a:t>
            </a:r>
            <a:r>
              <a:rPr lang="ja-JP" altLang="en-US" b="1" dirty="0" smtClean="0"/>
              <a:t>ス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（かるろす）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5610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8" y="35339"/>
            <a:ext cx="3715125" cy="2744071"/>
          </a:xfrm>
          <a:prstGeom prst="rect">
            <a:avLst/>
          </a:prstGeom>
        </p:spPr>
      </p:pic>
      <p:pic>
        <p:nvPicPr>
          <p:cNvPr id="6" name="１課・１－チャレンジ－５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3479" y="35339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4062" y="3526925"/>
            <a:ext cx="104796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2800" b="1" dirty="0" smtClean="0"/>
              <a:t>メアリさ</a:t>
            </a:r>
            <a:r>
              <a:rPr lang="ja-JP" altLang="en-US" sz="2800" b="1" dirty="0"/>
              <a:t>ん　は　（ </a:t>
            </a:r>
            <a:r>
              <a:rPr lang="en-US" altLang="ja-JP" sz="2800" b="1" dirty="0" smtClean="0"/>
              <a:t>ĐIỀU MUỐN HỎI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　ですか。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 smtClean="0"/>
              <a:t>はい、（  </a:t>
            </a:r>
            <a:r>
              <a:rPr lang="en-US" altLang="ja-JP" sz="2800" b="1" dirty="0" smtClean="0"/>
              <a:t>CÂU KHẲNG ĐỊNH</a:t>
            </a:r>
            <a:r>
              <a:rPr lang="ja-JP" altLang="en-US" sz="2800" b="1" dirty="0" smtClean="0"/>
              <a:t>）。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/>
              <a:t>パクさん　は　 （ </a:t>
            </a:r>
            <a:r>
              <a:rPr lang="en-US" altLang="ja-JP" sz="2800" b="1" dirty="0"/>
              <a:t>ĐIỀU MUỐN HỎI</a:t>
            </a:r>
            <a:r>
              <a:rPr lang="ja-JP" altLang="en-US" sz="2800" b="1" dirty="0"/>
              <a:t>）　ですか。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/>
              <a:t>いいえ、</a:t>
            </a:r>
            <a:r>
              <a:rPr lang="ja-JP" altLang="en-US" sz="2800" b="1" dirty="0" smtClean="0"/>
              <a:t>（ </a:t>
            </a:r>
            <a:r>
              <a:rPr lang="en-US" altLang="ja-JP" sz="2800" b="1" dirty="0" smtClean="0"/>
              <a:t>CÂU PHỦ ĐỊNH </a:t>
            </a:r>
            <a:r>
              <a:rPr lang="ja-JP" altLang="en-US" sz="2800" b="1" dirty="0" smtClean="0"/>
              <a:t>）。</a:t>
            </a:r>
            <a:r>
              <a:rPr lang="ja-JP" altLang="en-US" sz="2800" b="1" dirty="0"/>
              <a:t>（ </a:t>
            </a:r>
            <a:r>
              <a:rPr lang="en-US" altLang="ja-JP" sz="2800" b="1" dirty="0" smtClean="0"/>
              <a:t>GIỚI THIỆU VỀ NGHỀ NGHIỆP</a:t>
            </a:r>
            <a:r>
              <a:rPr lang="ja-JP" altLang="en-US" sz="2800" b="1" dirty="0" smtClean="0"/>
              <a:t>）。</a:t>
            </a:r>
            <a:endParaRPr lang="en-US" altLang="ja-JP" sz="2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" y="3917734"/>
            <a:ext cx="1284057" cy="326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カルロス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" y="4755650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メアリー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6488479"/>
            <a:ext cx="1284057" cy="32657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パク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" y="5614259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メアリー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522641" y="5342066"/>
            <a:ext cx="6827349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1">
            <a:extLst>
              <a:ext uri="{FF2B5EF4-FFF2-40B4-BE49-F238E27FC236}">
                <a16:creationId xmlns:a16="http://schemas.microsoft.com/office/drawing/2014/main" id="{EA6C6A4B-8FE2-4EB9-8E61-59B043216799}"/>
              </a:ext>
            </a:extLst>
          </p:cNvPr>
          <p:cNvSpPr/>
          <p:nvPr/>
        </p:nvSpPr>
        <p:spPr>
          <a:xfrm>
            <a:off x="3867018" y="35339"/>
            <a:ext cx="6116738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TÌNH HUỐNG </a:t>
            </a:r>
            <a:r>
              <a:rPr lang="en-US" b="1" dirty="0" smtClean="0"/>
              <a:t>5: HỌC VỀ CÂU HỎI DẠNG YES/NO 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273420" y="843972"/>
            <a:ext cx="6199464" cy="17247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HỎI : 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」は </a:t>
            </a: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   HOẶC 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...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ですか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altLang="ja-JP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KHẲNG ĐỊNH :    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...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」で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す。</a:t>
            </a: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PHỦ ĐỊNH:    </a:t>
            </a:r>
            <a:r>
              <a:rPr lang="ja-JP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「</a:t>
            </a:r>
            <a:r>
              <a:rPr lang="en-US" altLang="ja-JP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...</a:t>
            </a:r>
            <a:r>
              <a:rPr lang="ja-JP" alt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」じゃありません。</a:t>
            </a:r>
            <a:endParaRPr lang="en-US" altLang="ja-JP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b="1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5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3333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0"/>
            <a:ext cx="6139540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わたし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" y="110017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（お）なまえ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2145945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31663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（お）くに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私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41539" y="166286"/>
            <a:ext cx="563855" cy="609600"/>
          </a:xfrm>
          <a:prstGeom prst="rect">
            <a:avLst/>
          </a:prstGeom>
        </p:spPr>
      </p:pic>
      <p:pic>
        <p:nvPicPr>
          <p:cNvPr id="24" name="名前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6708" y="1200521"/>
            <a:ext cx="563855" cy="609600"/>
          </a:xfrm>
          <a:prstGeom prst="rect">
            <a:avLst/>
          </a:prstGeom>
        </p:spPr>
      </p:pic>
      <p:pic>
        <p:nvPicPr>
          <p:cNvPr id="25" name="日本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2285633"/>
            <a:ext cx="563855" cy="609600"/>
          </a:xfrm>
          <a:prstGeom prst="rect">
            <a:avLst/>
          </a:prstGeom>
        </p:spPr>
      </p:pic>
      <p:pic>
        <p:nvPicPr>
          <p:cNvPr id="26" name="国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3244860"/>
            <a:ext cx="563855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39540" y="1192641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TÊN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39540" y="2254155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NHẬT BẢN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39540" y="3258832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ĐẤT NƯỚC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39540" y="166286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TÔI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1633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アメリカ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774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イタリア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6046168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ロシア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39540" y="4207235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MỸ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9540" y="5133962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Ý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39540" y="6138639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NGA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アメリカ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4221234"/>
            <a:ext cx="563855" cy="609600"/>
          </a:xfrm>
          <a:prstGeom prst="rect">
            <a:avLst/>
          </a:prstGeom>
        </p:spPr>
      </p:pic>
      <p:pic>
        <p:nvPicPr>
          <p:cNvPr id="36" name="イタリア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5193743"/>
            <a:ext cx="563855" cy="609600"/>
          </a:xfrm>
          <a:prstGeom prst="rect">
            <a:avLst/>
          </a:prstGeom>
        </p:spPr>
      </p:pic>
      <p:pic>
        <p:nvPicPr>
          <p:cNvPr id="37" name="ロシア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6170117"/>
            <a:ext cx="563855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11" y="3244860"/>
            <a:ext cx="696342" cy="6545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48" y="72684"/>
            <a:ext cx="792866" cy="7928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55" y="5932400"/>
            <a:ext cx="9906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89" y="920004"/>
            <a:ext cx="1197022" cy="1197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36" y="1891413"/>
            <a:ext cx="1398039" cy="1398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53" y="3920505"/>
            <a:ext cx="1211057" cy="121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89" y="4892470"/>
            <a:ext cx="1319784" cy="13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5" grpId="0" animBg="1"/>
      <p:bldP spid="20" grpId="0" animBg="1"/>
      <p:bldP spid="21" grpId="0" animBg="1"/>
      <p:bldP spid="27" grpId="0" animBg="1"/>
      <p:bldP spid="2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8095" y="1520483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</a:t>
            </a:r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じゃありません。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43986" y="152048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PHẢI ~</a:t>
            </a:r>
          </a:p>
        </p:txBody>
      </p:sp>
      <p:sp>
        <p:nvSpPr>
          <p:cNvPr id="6" name="Rectangle 5"/>
          <p:cNvSpPr/>
          <p:nvPr/>
        </p:nvSpPr>
        <p:spPr>
          <a:xfrm>
            <a:off x="788094" y="3509453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</a:t>
            </a:r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じゃないです。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094" y="4294054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</a:t>
            </a:r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ではありません。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3984" y="349985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PHẢI ~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3984" y="428954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PHẢI ~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8093" y="5064872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</a:t>
            </a:r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ではないです。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43983" y="5060365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PHẢI ~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032068" y="768981"/>
            <a:ext cx="3596639" cy="449401"/>
          </a:xfrm>
          <a:prstGeom prst="wedgeRoundRectCallout">
            <a:avLst>
              <a:gd name="adj1" fmla="val -43124"/>
              <a:gd name="adj2" fmla="val 97560"/>
              <a:gd name="adj3" fmla="val 16667"/>
            </a:avLst>
          </a:prstGeom>
          <a:solidFill>
            <a:srgbClr val="990033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NẰM TRONG CHƯƠNG TRÌNH HỌC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32067" y="2586220"/>
            <a:ext cx="3596639" cy="449401"/>
          </a:xfrm>
          <a:prstGeom prst="wedgeRoundRectCallout">
            <a:avLst>
              <a:gd name="adj1" fmla="val -43124"/>
              <a:gd name="adj2" fmla="val 97560"/>
              <a:gd name="adj3" fmla="val 16667"/>
            </a:avLst>
          </a:prstGeom>
          <a:solidFill>
            <a:srgbClr val="990033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NẰM NGOÀI CHƯƠNG TRÌNH HỌC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5733" y="0"/>
            <a:ext cx="5290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CÁCH TẠO RA CÂU PHỦ ĐỊNH</a:t>
            </a:r>
          </a:p>
        </p:txBody>
      </p:sp>
    </p:spTree>
    <p:extLst>
      <p:ext uri="{BB962C8B-B14F-4D97-AF65-F5344CB8AC3E}">
        <p14:creationId xmlns:p14="http://schemas.microsoft.com/office/powerpoint/2010/main" val="35888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E0B82-D48F-4B13-8812-256408C1DE0A}"/>
              </a:ext>
            </a:extLst>
          </p:cNvPr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HOÀN THÀNH CÂU SAU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3691B-8C50-481F-B16E-BDC99318720C}"/>
              </a:ext>
            </a:extLst>
          </p:cNvPr>
          <p:cNvSpPr/>
          <p:nvPr/>
        </p:nvSpPr>
        <p:spPr>
          <a:xfrm>
            <a:off x="382587" y="6753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2959C-F6ED-4F1D-BDD5-0C6E6238AEE9}"/>
              </a:ext>
            </a:extLst>
          </p:cNvPr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7E151-D726-418F-BB9B-54D1EFA452C5}"/>
              </a:ext>
            </a:extLst>
          </p:cNvPr>
          <p:cNvSpPr/>
          <p:nvPr/>
        </p:nvSpPr>
        <p:spPr>
          <a:xfrm>
            <a:off x="0" y="2205416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4" descr="Tập tin:Regions and Prefectures of Japan 2.svg – Wikipedia tiếng Việt">
            <a:extLst>
              <a:ext uri="{FF2B5EF4-FFF2-40B4-BE49-F238E27FC236}">
                <a16:creationId xmlns:a16="http://schemas.microsoft.com/office/drawing/2014/main" id="{0192FBB3-B29E-4464-AE15-4B398B5D24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Tập tin:Regions and Prefectures of Japan 2.svg – Wikipedia tiếng Việt">
            <a:extLst>
              <a:ext uri="{FF2B5EF4-FFF2-40B4-BE49-F238E27FC236}">
                <a16:creationId xmlns:a16="http://schemas.microsoft.com/office/drawing/2014/main" id="{E47B4024-BBD9-48BE-A22E-FAF795A4C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F0525-D480-4C05-9248-D99910D3FBE9}"/>
              </a:ext>
            </a:extLst>
          </p:cNvPr>
          <p:cNvSpPr txBox="1"/>
          <p:nvPr/>
        </p:nvSpPr>
        <p:spPr>
          <a:xfrm>
            <a:off x="1220096" y="723191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ケリーさん　は　（　</a:t>
            </a:r>
            <a:r>
              <a:rPr lang="en-US" altLang="ja-JP" sz="2800" b="1" dirty="0" smtClean="0"/>
              <a:t>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1F046-B8BB-40EA-B7E1-EB8406E67FC3}"/>
              </a:ext>
            </a:extLst>
          </p:cNvPr>
          <p:cNvSpPr txBox="1"/>
          <p:nvPr/>
        </p:nvSpPr>
        <p:spPr>
          <a:xfrm>
            <a:off x="1100352" y="1597823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5EB4A-6894-4494-9074-802E53C461C0}"/>
              </a:ext>
            </a:extLst>
          </p:cNvPr>
          <p:cNvSpPr/>
          <p:nvPr/>
        </p:nvSpPr>
        <p:spPr>
          <a:xfrm>
            <a:off x="382587" y="1572025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pic>
        <p:nvPicPr>
          <p:cNvPr id="15" name="UNIT 1 - CACH DAT CAU HOI 7">
            <a:hlinkClick r:id="" action="ppaction://media"/>
            <a:extLst>
              <a:ext uri="{FF2B5EF4-FFF2-40B4-BE49-F238E27FC236}">
                <a16:creationId xmlns:a16="http://schemas.microsoft.com/office/drawing/2014/main" id="{5049553E-E79B-4EF4-B0C9-EE81D4688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71904" y="1104587"/>
            <a:ext cx="487362" cy="487363"/>
          </a:xfrm>
          <a:prstGeom prst="rect">
            <a:avLst/>
          </a:prstGeom>
        </p:spPr>
      </p:pic>
      <p:pic>
        <p:nvPicPr>
          <p:cNvPr id="16" name="UNIT 1 - CACH DAT CAU HOI 10">
            <a:hlinkClick r:id="" action="ppaction://media"/>
            <a:extLst>
              <a:ext uri="{FF2B5EF4-FFF2-40B4-BE49-F238E27FC236}">
                <a16:creationId xmlns:a16="http://schemas.microsoft.com/office/drawing/2014/main" id="{BFA2768B-5DAA-435A-AA9D-84B64C35FC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71904" y="2709428"/>
            <a:ext cx="487362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662EA1-CAEB-478F-9A4A-B6D2D68E8EEC}"/>
              </a:ext>
            </a:extLst>
          </p:cNvPr>
          <p:cNvSpPr/>
          <p:nvPr/>
        </p:nvSpPr>
        <p:spPr>
          <a:xfrm>
            <a:off x="360213" y="246979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4513C-3142-4527-AD36-E20327A45DA6}"/>
              </a:ext>
            </a:extLst>
          </p:cNvPr>
          <p:cNvSpPr txBox="1"/>
          <p:nvPr/>
        </p:nvSpPr>
        <p:spPr>
          <a:xfrm>
            <a:off x="1197722" y="2517639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ミセールさん　は　（　</a:t>
            </a:r>
            <a:r>
              <a:rPr lang="en-US" altLang="ja-JP" sz="2800" b="1" dirty="0"/>
              <a:t> 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F987E-BDAA-4F48-A00B-AADB58E36691}"/>
              </a:ext>
            </a:extLst>
          </p:cNvPr>
          <p:cNvSpPr txBox="1"/>
          <p:nvPr/>
        </p:nvSpPr>
        <p:spPr>
          <a:xfrm>
            <a:off x="1077978" y="3573867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0E064E-7EA3-45D7-B0A5-607E2801B55D}"/>
              </a:ext>
            </a:extLst>
          </p:cNvPr>
          <p:cNvSpPr/>
          <p:nvPr/>
        </p:nvSpPr>
        <p:spPr>
          <a:xfrm>
            <a:off x="360213" y="354806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2DAB16-4CC6-4ACF-B7F5-DA92B602E7B4}"/>
              </a:ext>
            </a:extLst>
          </p:cNvPr>
          <p:cNvSpPr/>
          <p:nvPr/>
        </p:nvSpPr>
        <p:spPr>
          <a:xfrm>
            <a:off x="0" y="4318975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UNIT 1 - CACH DAT CAU HOI 12">
            <a:hlinkClick r:id="" action="ppaction://media"/>
            <a:extLst>
              <a:ext uri="{FF2B5EF4-FFF2-40B4-BE49-F238E27FC236}">
                <a16:creationId xmlns:a16="http://schemas.microsoft.com/office/drawing/2014/main" id="{68C1696F-8F04-4360-8697-ADF67680D55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37221" y="5151692"/>
            <a:ext cx="487362" cy="4873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06E2EFF-CBD3-497A-B020-ADA5F8A18E48}"/>
              </a:ext>
            </a:extLst>
          </p:cNvPr>
          <p:cNvSpPr/>
          <p:nvPr/>
        </p:nvSpPr>
        <p:spPr>
          <a:xfrm>
            <a:off x="382587" y="460637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F8D77-ECC0-4E98-83EA-D6DB3E733ECA}"/>
              </a:ext>
            </a:extLst>
          </p:cNvPr>
          <p:cNvSpPr txBox="1"/>
          <p:nvPr/>
        </p:nvSpPr>
        <p:spPr>
          <a:xfrm>
            <a:off x="1220096" y="4654214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マギーさん　は　（　</a:t>
            </a:r>
            <a:r>
              <a:rPr lang="en-US" altLang="ja-JP" sz="2800" b="1" dirty="0"/>
              <a:t> 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073F6F-9392-4121-BBBB-9752C13D07F4}"/>
              </a:ext>
            </a:extLst>
          </p:cNvPr>
          <p:cNvSpPr txBox="1"/>
          <p:nvPr/>
        </p:nvSpPr>
        <p:spPr>
          <a:xfrm>
            <a:off x="1100352" y="5710442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93992C-9AA9-44F5-AE53-24A609A47BCC}"/>
              </a:ext>
            </a:extLst>
          </p:cNvPr>
          <p:cNvSpPr/>
          <p:nvPr/>
        </p:nvSpPr>
        <p:spPr>
          <a:xfrm>
            <a:off x="382587" y="5684644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647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1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8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E0B82-D48F-4B13-8812-256408C1DE0A}"/>
              </a:ext>
            </a:extLst>
          </p:cNvPr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HOÀN THÀNH CÂU SAU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3691B-8C50-481F-B16E-BDC99318720C}"/>
              </a:ext>
            </a:extLst>
          </p:cNvPr>
          <p:cNvSpPr/>
          <p:nvPr/>
        </p:nvSpPr>
        <p:spPr>
          <a:xfrm>
            <a:off x="382587" y="6753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2959C-F6ED-4F1D-BDD5-0C6E6238AEE9}"/>
              </a:ext>
            </a:extLst>
          </p:cNvPr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7E151-D726-418F-BB9B-54D1EFA452C5}"/>
              </a:ext>
            </a:extLst>
          </p:cNvPr>
          <p:cNvSpPr/>
          <p:nvPr/>
        </p:nvSpPr>
        <p:spPr>
          <a:xfrm>
            <a:off x="0" y="2205416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4" descr="Tập tin:Regions and Prefectures of Japan 2.svg – Wikipedia tiếng Việt">
            <a:extLst>
              <a:ext uri="{FF2B5EF4-FFF2-40B4-BE49-F238E27FC236}">
                <a16:creationId xmlns:a16="http://schemas.microsoft.com/office/drawing/2014/main" id="{0192FBB3-B29E-4464-AE15-4B398B5D24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Tập tin:Regions and Prefectures of Japan 2.svg – Wikipedia tiếng Việt">
            <a:extLst>
              <a:ext uri="{FF2B5EF4-FFF2-40B4-BE49-F238E27FC236}">
                <a16:creationId xmlns:a16="http://schemas.microsoft.com/office/drawing/2014/main" id="{E47B4024-BBD9-48BE-A22E-FAF795A4C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F0525-D480-4C05-9248-D99910D3FBE9}"/>
              </a:ext>
            </a:extLst>
          </p:cNvPr>
          <p:cNvSpPr txBox="1"/>
          <p:nvPr/>
        </p:nvSpPr>
        <p:spPr>
          <a:xfrm>
            <a:off x="1220096" y="723191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　</a:t>
            </a:r>
            <a:r>
              <a:rPr lang="en-US" altLang="ja-JP" sz="2800" b="1" dirty="0"/>
              <a:t> 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1F046-B8BB-40EA-B7E1-EB8406E67FC3}"/>
              </a:ext>
            </a:extLst>
          </p:cNvPr>
          <p:cNvSpPr txBox="1"/>
          <p:nvPr/>
        </p:nvSpPr>
        <p:spPr>
          <a:xfrm>
            <a:off x="1100352" y="1597823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5EB4A-6894-4494-9074-802E53C461C0}"/>
              </a:ext>
            </a:extLst>
          </p:cNvPr>
          <p:cNvSpPr/>
          <p:nvPr/>
        </p:nvSpPr>
        <p:spPr>
          <a:xfrm>
            <a:off x="382587" y="1572025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662EA1-CAEB-478F-9A4A-B6D2D68E8EEC}"/>
              </a:ext>
            </a:extLst>
          </p:cNvPr>
          <p:cNvSpPr/>
          <p:nvPr/>
        </p:nvSpPr>
        <p:spPr>
          <a:xfrm>
            <a:off x="360213" y="246979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4513C-3142-4527-AD36-E20327A45DA6}"/>
              </a:ext>
            </a:extLst>
          </p:cNvPr>
          <p:cNvSpPr txBox="1"/>
          <p:nvPr/>
        </p:nvSpPr>
        <p:spPr>
          <a:xfrm>
            <a:off x="1197722" y="2517639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たなかさん　は　（　</a:t>
            </a:r>
            <a:r>
              <a:rPr lang="en-US" altLang="ja-JP" sz="2800" b="1" dirty="0"/>
              <a:t> 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F987E-BDAA-4F48-A00B-AADB58E36691}"/>
              </a:ext>
            </a:extLst>
          </p:cNvPr>
          <p:cNvSpPr txBox="1"/>
          <p:nvPr/>
        </p:nvSpPr>
        <p:spPr>
          <a:xfrm>
            <a:off x="1077978" y="3573867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0E064E-7EA3-45D7-B0A5-607E2801B55D}"/>
              </a:ext>
            </a:extLst>
          </p:cNvPr>
          <p:cNvSpPr/>
          <p:nvPr/>
        </p:nvSpPr>
        <p:spPr>
          <a:xfrm>
            <a:off x="360213" y="354806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2DAB16-4CC6-4ACF-B7F5-DA92B602E7B4}"/>
              </a:ext>
            </a:extLst>
          </p:cNvPr>
          <p:cNvSpPr/>
          <p:nvPr/>
        </p:nvSpPr>
        <p:spPr>
          <a:xfrm>
            <a:off x="0" y="4318975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6E2EFF-CBD3-497A-B020-ADA5F8A18E48}"/>
              </a:ext>
            </a:extLst>
          </p:cNvPr>
          <p:cNvSpPr/>
          <p:nvPr/>
        </p:nvSpPr>
        <p:spPr>
          <a:xfrm>
            <a:off x="382587" y="460637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F8D77-ECC0-4E98-83EA-D6DB3E733ECA}"/>
              </a:ext>
            </a:extLst>
          </p:cNvPr>
          <p:cNvSpPr txBox="1"/>
          <p:nvPr/>
        </p:nvSpPr>
        <p:spPr>
          <a:xfrm>
            <a:off x="1220096" y="4654214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たなかさん　は　（　</a:t>
            </a:r>
            <a:r>
              <a:rPr lang="en-US" altLang="ja-JP" sz="2800" b="1" dirty="0"/>
              <a:t> ĐIỀU MUỐN HỎI </a:t>
            </a:r>
            <a:r>
              <a:rPr lang="ja-JP" altLang="en-US" sz="2800" b="1" dirty="0" smtClean="0"/>
              <a:t>）</a:t>
            </a:r>
            <a:r>
              <a:rPr lang="ja-JP" altLang="en-US" sz="2800" b="1" dirty="0"/>
              <a:t>ですか。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073F6F-9392-4121-BBBB-9752C13D07F4}"/>
              </a:ext>
            </a:extLst>
          </p:cNvPr>
          <p:cNvSpPr txBox="1"/>
          <p:nvPr/>
        </p:nvSpPr>
        <p:spPr>
          <a:xfrm>
            <a:off x="1100352" y="5710442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（</a:t>
            </a:r>
            <a:r>
              <a:rPr lang="en-US" altLang="ja-JP" sz="2800" b="1" dirty="0"/>
              <a:t>ĐÚNG  |  SAI </a:t>
            </a:r>
            <a:r>
              <a:rPr lang="ja-JP" altLang="en-US" sz="2800" b="1" dirty="0"/>
              <a:t>）（ </a:t>
            </a:r>
            <a:r>
              <a:rPr lang="en-US" altLang="ja-JP" sz="2800" b="1" dirty="0"/>
              <a:t>KHẲNG ĐỊNH | PHỦ ĐỊNH</a:t>
            </a:r>
            <a:r>
              <a:rPr lang="ja-JP" altLang="en-US" sz="2800" b="1" dirty="0"/>
              <a:t>　）。</a:t>
            </a:r>
            <a:endParaRPr lang="en-US" sz="2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93992C-9AA9-44F5-AE53-24A609A47BCC}"/>
              </a:ext>
            </a:extLst>
          </p:cNvPr>
          <p:cNvSpPr/>
          <p:nvPr/>
        </p:nvSpPr>
        <p:spPr>
          <a:xfrm>
            <a:off x="382587" y="5684644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pic>
        <p:nvPicPr>
          <p:cNvPr id="2" name="UNIT 1 - CACH DAT CAU HOI 2">
            <a:hlinkClick r:id="" action="ppaction://media"/>
            <a:extLst>
              <a:ext uri="{FF2B5EF4-FFF2-40B4-BE49-F238E27FC236}">
                <a16:creationId xmlns:a16="http://schemas.microsoft.com/office/drawing/2014/main" id="{67F43308-14FD-49F4-A156-A4653D771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03672" y="1056688"/>
            <a:ext cx="487362" cy="487362"/>
          </a:xfrm>
          <a:prstGeom prst="rect">
            <a:avLst/>
          </a:prstGeom>
        </p:spPr>
      </p:pic>
      <p:pic>
        <p:nvPicPr>
          <p:cNvPr id="3" name="UNIT 1 - CACH DAT CAU HOI 4">
            <a:hlinkClick r:id="" action="ppaction://media"/>
            <a:extLst>
              <a:ext uri="{FF2B5EF4-FFF2-40B4-BE49-F238E27FC236}">
                <a16:creationId xmlns:a16="http://schemas.microsoft.com/office/drawing/2014/main" id="{08ED8A07-C9FF-438A-A707-C0A4331A2E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03672" y="3086504"/>
            <a:ext cx="487363" cy="487363"/>
          </a:xfrm>
          <a:prstGeom prst="rect">
            <a:avLst/>
          </a:prstGeom>
        </p:spPr>
      </p:pic>
      <p:pic>
        <p:nvPicPr>
          <p:cNvPr id="10" name="UNIT 1 - CACH DAT CAU HOI 5">
            <a:hlinkClick r:id="" action="ppaction://media"/>
            <a:extLst>
              <a:ext uri="{FF2B5EF4-FFF2-40B4-BE49-F238E27FC236}">
                <a16:creationId xmlns:a16="http://schemas.microsoft.com/office/drawing/2014/main" id="{A61A1F0B-BDC0-47A4-BCEC-C5510E840A1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52183" y="510980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476" y="214540"/>
            <a:ext cx="2877304" cy="2041498"/>
          </a:xfrm>
          <a:prstGeom prst="rect">
            <a:avLst/>
          </a:prstGeom>
        </p:spPr>
      </p:pic>
      <p:pic>
        <p:nvPicPr>
          <p:cNvPr id="5" name="１課・１－チャレンジ－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1780" y="870065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6910" y="2841740"/>
            <a:ext cx="10639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2400" b="1" dirty="0"/>
              <a:t>わたしは　</a:t>
            </a:r>
            <a:r>
              <a:rPr lang="ja-JP" altLang="en-US" sz="2400" b="1" dirty="0" smtClean="0"/>
              <a:t>（  </a:t>
            </a:r>
            <a:r>
              <a:rPr lang="en-US" altLang="ja-JP" sz="2400" b="1" dirty="0" smtClean="0"/>
              <a:t>TỔ CHỨC </a:t>
            </a:r>
            <a:r>
              <a:rPr lang="ja-JP" altLang="en-US" sz="2400" b="1" dirty="0" smtClean="0"/>
              <a:t>   ）（  </a:t>
            </a:r>
            <a:r>
              <a:rPr lang="en-US" altLang="ja-JP" sz="2400" b="1" dirty="0" smtClean="0"/>
              <a:t>TRỢ  TỪ </a:t>
            </a:r>
            <a:r>
              <a:rPr lang="ja-JP" altLang="en-US" sz="2400" b="1" dirty="0" smtClean="0"/>
              <a:t>）（   </a:t>
            </a:r>
            <a:r>
              <a:rPr lang="en-US" altLang="ja-JP" sz="2400" b="1" dirty="0" smtClean="0"/>
              <a:t>THÀNH VIÊN </a:t>
            </a:r>
            <a:r>
              <a:rPr lang="ja-JP" altLang="en-US" sz="2400" b="1" dirty="0" smtClean="0"/>
              <a:t>    ）で</a:t>
            </a:r>
            <a:r>
              <a:rPr lang="ja-JP" altLang="en-US" sz="2400" b="1" dirty="0"/>
              <a:t>す。</a:t>
            </a:r>
            <a:endParaRPr lang="en-US" altLang="ja-JP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64476" y="3178861"/>
            <a:ext cx="1284057" cy="70267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パ</a:t>
            </a:r>
            <a:r>
              <a:rPr lang="ja-JP" altLang="en-US" b="1" dirty="0" smtClean="0"/>
              <a:t>ク</a:t>
            </a:r>
            <a:endParaRPr lang="en-US" altLang="ja-JP" b="1" dirty="0" smtClean="0"/>
          </a:p>
          <a:p>
            <a:pPr algn="ctr"/>
            <a:r>
              <a:rPr lang="ja-JP" altLang="en-US" b="1" dirty="0" smtClean="0"/>
              <a:t>（</a:t>
            </a:r>
            <a:r>
              <a:rPr lang="ja-JP" altLang="en-US" b="1" dirty="0"/>
              <a:t>ぱく</a:t>
            </a:r>
            <a:r>
              <a:rPr lang="ja-JP" altLang="en-US" b="1" dirty="0" smtClean="0"/>
              <a:t>）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4476" y="3965125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 TỪ 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NỐI CÁC TỪ THEO QUAN HỆ TRỰC THUỘC : 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TỔ CHỨC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en-US" altLang="ja-JP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[ THÀNH VIÊN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ular Callout 11">
            <a:extLst>
              <a:ext uri="{FF2B5EF4-FFF2-40B4-BE49-F238E27FC236}">
                <a16:creationId xmlns:a16="http://schemas.microsoft.com/office/drawing/2014/main" id="{EA6C6A4B-8FE2-4EB9-8E61-59B043216799}"/>
              </a:ext>
            </a:extLst>
          </p:cNvPr>
          <p:cNvSpPr/>
          <p:nvPr/>
        </p:nvSpPr>
        <p:spPr>
          <a:xfrm>
            <a:off x="3111238" y="119314"/>
            <a:ext cx="7665619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TÌNH HUỐNG </a:t>
            </a:r>
            <a:r>
              <a:rPr lang="en-US" b="1" dirty="0" smtClean="0"/>
              <a:t>6: HỌC VỀ GIỚI THIỆU NƠI HỌC TẬP / LÀM VIỆC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1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私のなまえ・くに・しごと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1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5" y="723809"/>
            <a:ext cx="11730446" cy="554083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NGHE</a:t>
            </a:r>
          </a:p>
        </p:txBody>
      </p:sp>
      <p:pic>
        <p:nvPicPr>
          <p:cNvPr id="8" name="MARUGOTO Plus (入門 A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810002"/>
            <a:ext cx="6073629" cy="3416339"/>
          </a:xfrm>
        </p:spPr>
      </p:pic>
      <p:pic>
        <p:nvPicPr>
          <p:cNvPr id="9" name="Picture 2" descr="question-mark - Thỉnh Viện Đa Minh Tam Hà || Nơi đón nhận và đào tạo Ơn gọi  Đa Min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62" y="1810002"/>
            <a:ext cx="726003" cy="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estion-mark - Thỉnh Viện Đa Minh Tam Hà || Nơi đón nhận và đào tạo Ơn gọi  Đa Min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63" y="3116665"/>
            <a:ext cx="726003" cy="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question-mark - Thỉnh Viện Đa Minh Tam Hà || Nơi đón nhận và đào tạo Ơn gọi  Đa Min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77" y="4423328"/>
            <a:ext cx="726003" cy="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7635379" y="1661236"/>
            <a:ext cx="3506598" cy="704675"/>
          </a:xfrm>
          <a:prstGeom prst="wedgeRoundRectCallout">
            <a:avLst>
              <a:gd name="adj1" fmla="val -54332"/>
              <a:gd name="adj2" fmla="val 35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TÊN CỦA CÔ GÁI LÀ GÌ?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635379" y="2920982"/>
            <a:ext cx="3506598" cy="704675"/>
          </a:xfrm>
          <a:prstGeom prst="wedgeRoundRectCallout">
            <a:avLst>
              <a:gd name="adj1" fmla="val -54332"/>
              <a:gd name="adj2" fmla="val 35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 GIA CỦA CÔ GÁI? 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635379" y="4181643"/>
            <a:ext cx="3506598" cy="704675"/>
          </a:xfrm>
          <a:prstGeom prst="wedgeRoundRectCallout">
            <a:avLst>
              <a:gd name="adj1" fmla="val -54332"/>
              <a:gd name="adj2" fmla="val 35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NGHỀ NGHIỆP CỦA CÔ GÁI?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１課・１－やってみよう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695700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48" y="284413"/>
            <a:ext cx="11822921" cy="5892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13712" y="3369446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62609" y="3400148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13713" y="4085208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9654" y="4085208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13712" y="4770268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739653" y="4766569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39652" y="5421297"/>
            <a:ext cx="843379" cy="4616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１課・１－やってみよ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608" y="46186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9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0"/>
            <a:ext cx="5172281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かんこく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1100170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ちゅうごく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45945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だいがく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2283" y="1259805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TRUNG QUỐC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2283" y="232131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ĐẠI HỌC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72283" y="233450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HÀN QUỐC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191720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こうこう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37495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がっこう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2283" y="3351355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TRƯỜNG CẤP 3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283" y="441286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TRƯỜNG HỌC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370249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（お）しごと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72283" y="554562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CÔNG VIỆC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中国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5134" y="1158291"/>
            <a:ext cx="609600" cy="609600"/>
          </a:xfrm>
          <a:prstGeom prst="rect">
            <a:avLst/>
          </a:prstGeom>
        </p:spPr>
      </p:pic>
      <p:pic>
        <p:nvPicPr>
          <p:cNvPr id="17" name="大学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7841" y="2201750"/>
            <a:ext cx="609600" cy="609600"/>
          </a:xfrm>
          <a:prstGeom prst="rect">
            <a:avLst/>
          </a:prstGeom>
        </p:spPr>
      </p:pic>
      <p:pic>
        <p:nvPicPr>
          <p:cNvPr id="18" name="韓国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7841" y="226180"/>
            <a:ext cx="609600" cy="609600"/>
          </a:xfrm>
          <a:prstGeom prst="rect">
            <a:avLst/>
          </a:prstGeom>
        </p:spPr>
      </p:pic>
      <p:pic>
        <p:nvPicPr>
          <p:cNvPr id="19" name="高校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9900" y="3245209"/>
            <a:ext cx="609600" cy="609600"/>
          </a:xfrm>
          <a:prstGeom prst="rect">
            <a:avLst/>
          </a:prstGeom>
        </p:spPr>
      </p:pic>
      <p:pic>
        <p:nvPicPr>
          <p:cNvPr id="20" name="仕事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6394" y="5434006"/>
            <a:ext cx="609600" cy="609600"/>
          </a:xfrm>
          <a:prstGeom prst="rect">
            <a:avLst/>
          </a:prstGeom>
        </p:spPr>
      </p:pic>
      <p:pic>
        <p:nvPicPr>
          <p:cNvPr id="2" name="20644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5134" y="4302482"/>
            <a:ext cx="609600" cy="609600"/>
          </a:xfrm>
          <a:prstGeom prst="rect">
            <a:avLst/>
          </a:prstGeom>
        </p:spPr>
      </p:pic>
      <p:sp>
        <p:nvSpPr>
          <p:cNvPr id="3" name="AutoShape 2" descr="Tập tin:Flag of South Korea (bordered)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4" descr="Tập tin:Flag of South Korea (bordered)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9595" y="61486"/>
            <a:ext cx="1131243" cy="7828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58" y="2200232"/>
            <a:ext cx="1478050" cy="763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020" y="1198053"/>
            <a:ext cx="1008788" cy="6725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16" y="3929477"/>
            <a:ext cx="1312595" cy="13125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66" y="5497436"/>
            <a:ext cx="1160693" cy="1160693"/>
          </a:xfrm>
          <a:prstGeom prst="rect">
            <a:avLst/>
          </a:prstGeom>
        </p:spPr>
      </p:pic>
      <p:pic>
        <p:nvPicPr>
          <p:cNvPr id="1030" name="Picture 6" descr="さといも屋＠活動縮小中 on Twitter:  &amp;quot;気まぐれで描いてみた岐阜県JK制服目録。岐阜地区・西濃地区の高校から、よく名前聞くところや個人的に好きなところ6校。  http://t.co/27RONNwtFL&amp;quot;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00" b="96000" l="10000" r="90000">
                        <a14:foregroundMark x1="39753" y1="12900" x2="35432" y2="75500"/>
                        <a14:foregroundMark x1="40123" y1="10800" x2="36173" y2="20200"/>
                        <a14:foregroundMark x1="37778" y1="12700" x2="31605" y2="17900"/>
                        <a14:foregroundMark x1="34074" y1="23800" x2="34691" y2="39700"/>
                        <a14:foregroundMark x1="36420" y1="27800" x2="32346" y2="45700"/>
                        <a14:foregroundMark x1="33580" y1="64100" x2="34074" y2="66800"/>
                        <a14:foregroundMark x1="30988" y1="92200" x2="30000" y2="96000"/>
                        <a14:foregroundMark x1="40617" y1="91800" x2="40617" y2="94700"/>
                        <a14:foregroundMark x1="39506" y1="57000" x2="40864" y2="89500"/>
                        <a14:foregroundMark x1="31852" y1="73000" x2="30988" y2="85800"/>
                        <a14:foregroundMark x1="35679" y1="8400" x2="35926" y2="13400"/>
                        <a14:foregroundMark x1="38519" y1="10000" x2="27901" y2="12900"/>
                        <a14:foregroundMark x1="36914" y1="7900" x2="40123" y2="1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05" y="3004541"/>
            <a:ext cx="902903" cy="11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30303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36364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193" y="0"/>
            <a:ext cx="4755889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がくせい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4192" y="1100170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せんせい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91" y="2145945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きょうし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0079" y="122411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~THẦY / CÔ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0079" y="228563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GIÁO VIÊN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079" y="197764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HỌC SINH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4192" y="3191720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かいしゃ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191" y="4237495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かいしゃいん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40079" y="331566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CÔNG TY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0079" y="437718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NHÂN VIÊN CÔNG TY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学生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4591" y="159365"/>
            <a:ext cx="609600" cy="609600"/>
          </a:xfrm>
          <a:prstGeom prst="rect">
            <a:avLst/>
          </a:prstGeom>
        </p:spPr>
      </p:pic>
      <p:pic>
        <p:nvPicPr>
          <p:cNvPr id="20" name="49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5493636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84191" y="5277216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にほんご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40079" y="5416904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TIẾNG NHẬT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教師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588" y="2198430"/>
            <a:ext cx="609600" cy="609600"/>
          </a:xfrm>
          <a:prstGeom prst="rect">
            <a:avLst/>
          </a:prstGeom>
        </p:spPr>
      </p:pic>
      <p:pic>
        <p:nvPicPr>
          <p:cNvPr id="24" name="2389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3315669"/>
            <a:ext cx="609600" cy="609600"/>
          </a:xfrm>
          <a:prstGeom prst="rect">
            <a:avLst/>
          </a:prstGeom>
        </p:spPr>
      </p:pic>
      <p:pic>
        <p:nvPicPr>
          <p:cNvPr id="25" name="先生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1192641"/>
            <a:ext cx="609600" cy="609600"/>
          </a:xfrm>
          <a:prstGeom prst="rect">
            <a:avLst/>
          </a:prstGeom>
        </p:spPr>
      </p:pic>
      <p:pic>
        <p:nvPicPr>
          <p:cNvPr id="26" name="会社員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588" y="4432908"/>
            <a:ext cx="609600" cy="609600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29" y="33818"/>
            <a:ext cx="514123" cy="838138"/>
          </a:xfrm>
        </p:spPr>
      </p:pic>
      <p:pic>
        <p:nvPicPr>
          <p:cNvPr id="28" name="Content Placeholder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91" y="4231440"/>
            <a:ext cx="679268" cy="811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2237544"/>
            <a:ext cx="716013" cy="6428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1149003"/>
            <a:ext cx="865608" cy="8125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3166361"/>
            <a:ext cx="872924" cy="872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24" y="5118989"/>
            <a:ext cx="1210056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193" y="-1"/>
            <a:ext cx="4755889" cy="59057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しゃいん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4190" y="840791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～じん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89" y="1678958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どちら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0079" y="83284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NGƯỜI~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0079" y="1686420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Ở ĐÂU?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079" y="1245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NHÂN VIÊN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4188" y="2477834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こちらこそ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188" y="3262435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あのう、すみません。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40079" y="2479631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CHÍNH TÔI~ , TÔI CŨNG~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0079" y="323454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À, XIN LỖI.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4188" y="4047036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そうですか。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40079" y="4047036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VẬY SAO?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84189" y="4801954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4189" y="5586555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いいえ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40079" y="4792358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VÂNG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40079" y="5582048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Vetores de Ícone De Botão Verde Sim Símbolo Okey Vector e mais imagens de  Botão OK - iStoc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53" y="4831637"/>
            <a:ext cx="443617" cy="44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ập tin:No-Symbol.svg – Wikisource tiếng Việ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53" y="5680565"/>
            <a:ext cx="364031" cy="3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月に入ったら新入社員だけでなく「2年目社員」も十分にケアすべき理由 | News&amp;amp;amp;Analysis | ダイヤモンド・オンライン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76086" y="47733"/>
            <a:ext cx="989051" cy="5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01" y="1641239"/>
            <a:ext cx="1010319" cy="681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277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4390" y="53852"/>
            <a:ext cx="609600" cy="609600"/>
          </a:xfrm>
          <a:prstGeom prst="rect">
            <a:avLst/>
          </a:prstGeom>
        </p:spPr>
      </p:pic>
      <p:pic>
        <p:nvPicPr>
          <p:cNvPr id="3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3721" y="1686656"/>
            <a:ext cx="609600" cy="609600"/>
          </a:xfrm>
          <a:prstGeom prst="rect">
            <a:avLst/>
          </a:prstGeom>
        </p:spPr>
      </p:pic>
      <p:pic>
        <p:nvPicPr>
          <p:cNvPr id="14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3721" y="2513674"/>
            <a:ext cx="609600" cy="609600"/>
          </a:xfrm>
          <a:prstGeom prst="rect">
            <a:avLst/>
          </a:prstGeom>
        </p:spPr>
      </p:pic>
      <p:pic>
        <p:nvPicPr>
          <p:cNvPr id="15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4230" y="32960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11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CHỌN HÌNH ẢNH ĐÚNG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100281" y="90614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34640" y="785556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38148" y="77764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15088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83050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50062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77276" y="270290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1635" y="2582314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5143" y="257439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45745" y="43327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80104" y="421216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83612" y="4204247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40" y="734198"/>
            <a:ext cx="1784748" cy="11913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0" y="2472511"/>
            <a:ext cx="1190599" cy="12705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38" y="2314777"/>
            <a:ext cx="1675381" cy="15329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331" y="2308866"/>
            <a:ext cx="1558056" cy="1398355"/>
          </a:xfrm>
          <a:prstGeom prst="rect">
            <a:avLst/>
          </a:prstGeom>
        </p:spPr>
      </p:pic>
      <p:pic>
        <p:nvPicPr>
          <p:cNvPr id="66" name="Content Placeholder 3">
            <a:extLst>
              <a:ext uri="{FF2B5EF4-FFF2-40B4-BE49-F238E27FC236}">
                <a16:creationId xmlns:a16="http://schemas.microsoft.com/office/drawing/2014/main" id="{36EDC7C4-7ED9-ED41-84DB-A06E449517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25" y="4217729"/>
            <a:ext cx="2258937" cy="5692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6368261" y="4268586"/>
            <a:ext cx="2115456" cy="856443"/>
          </a:xfrm>
          <a:prstGeom prst="rect">
            <a:avLst/>
          </a:prstGeom>
        </p:spPr>
      </p:pic>
      <p:pic>
        <p:nvPicPr>
          <p:cNvPr id="1026" name="Picture 2" descr="File:Flag-map of the People's Republic of China.svg - Wikimedia Comm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8" y="681751"/>
            <a:ext cx="1622025" cy="136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Tập tin:Regions and Prefectures of Japan 2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ập tin:Regions and Prefectures of Japan 2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Embassies | Dolphin Defend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593" y="658976"/>
            <a:ext cx="1849281" cy="13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👉 Giảng viên - Đại học FPT Quy Nhơ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20" y="4268586"/>
            <a:ext cx="2540333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日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15950" y="916030"/>
            <a:ext cx="563855" cy="609600"/>
          </a:xfrm>
          <a:prstGeom prst="rect">
            <a:avLst/>
          </a:prstGeom>
        </p:spPr>
      </p:pic>
      <p:pic>
        <p:nvPicPr>
          <p:cNvPr id="72" name="教師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1941" y="2702901"/>
            <a:ext cx="609600" cy="609600"/>
          </a:xfrm>
          <a:prstGeom prst="rect">
            <a:avLst/>
          </a:prstGeom>
        </p:spPr>
      </p:pic>
      <p:pic>
        <p:nvPicPr>
          <p:cNvPr id="73" name="高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3046" y="4297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CHỌN HÌNH ẢNH ĐÚNG</a:t>
            </a:r>
          </a:p>
        </p:txBody>
      </p:sp>
      <p:sp>
        <p:nvSpPr>
          <p:cNvPr id="5" name="AutoShape 12" descr="File:Flag of the Provisional Government of the Republic of Korea (1919).svg  - Wikimedia Commons"/>
          <p:cNvSpPr>
            <a:spLocks noChangeAspect="1" noChangeArrowheads="1"/>
          </p:cNvSpPr>
          <p:nvPr/>
        </p:nvSpPr>
        <p:spPr bwMode="auto">
          <a:xfrm>
            <a:off x="460375" y="8328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" name="Rectangle 7"/>
          <p:cNvSpPr/>
          <p:nvPr/>
        </p:nvSpPr>
        <p:spPr>
          <a:xfrm>
            <a:off x="2100281" y="90614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0" y="809880"/>
            <a:ext cx="1319751" cy="106405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35" y="775073"/>
            <a:ext cx="1543146" cy="125689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50" y="4154833"/>
            <a:ext cx="1278718" cy="125966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5" y="4044800"/>
            <a:ext cx="1530557" cy="1399025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1" y="4106575"/>
            <a:ext cx="1451010" cy="13621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5" y="710057"/>
            <a:ext cx="1239148" cy="11868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74979" y="83286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835151" y="80622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2193306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383050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550062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77276" y="270290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51974" y="262961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12146" y="260298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45745" y="43327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20443" y="425946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780615" y="423283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45745" y="586655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20443" y="5793277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780615" y="576663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2" name="8こんにちは、私はパクです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60375" y="2761393"/>
            <a:ext cx="609600" cy="609600"/>
          </a:xfrm>
          <a:prstGeom prst="rect">
            <a:avLst/>
          </a:prstGeom>
        </p:spPr>
      </p:pic>
      <p:pic>
        <p:nvPicPr>
          <p:cNvPr id="1026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55" y="2282812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3922428" y="2282812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ハク</a:t>
            </a:r>
            <a:endParaRPr lang="en-US" sz="2800" b="1" dirty="0"/>
          </a:p>
        </p:txBody>
      </p:sp>
      <p:pic>
        <p:nvPicPr>
          <p:cNvPr id="35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65" y="2378477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ular Callout 35"/>
          <p:cNvSpPr/>
          <p:nvPr/>
        </p:nvSpPr>
        <p:spPr>
          <a:xfrm>
            <a:off x="7724309" y="2303501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パケ</a:t>
            </a:r>
            <a:endParaRPr lang="en-US" sz="2800" b="1" dirty="0"/>
          </a:p>
        </p:txBody>
      </p:sp>
      <p:pic>
        <p:nvPicPr>
          <p:cNvPr id="39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521" y="2311709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ular Callout 39"/>
          <p:cNvSpPr/>
          <p:nvPr/>
        </p:nvSpPr>
        <p:spPr>
          <a:xfrm>
            <a:off x="11174063" y="2313904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パク</a:t>
            </a:r>
            <a:endParaRPr lang="en-US" sz="2800" b="1" dirty="0"/>
          </a:p>
        </p:txBody>
      </p:sp>
      <p:pic>
        <p:nvPicPr>
          <p:cNvPr id="34" name="18私は学生です。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9096" y="899343"/>
            <a:ext cx="609600" cy="609600"/>
          </a:xfrm>
          <a:prstGeom prst="rect">
            <a:avLst/>
          </a:prstGeom>
        </p:spPr>
      </p:pic>
      <p:pic>
        <p:nvPicPr>
          <p:cNvPr id="41" name="ABEの社員です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9096" y="4502846"/>
            <a:ext cx="609600" cy="609600"/>
          </a:xfrm>
          <a:prstGeom prst="rect">
            <a:avLst/>
          </a:prstGeom>
        </p:spPr>
      </p:pic>
      <p:pic>
        <p:nvPicPr>
          <p:cNvPr id="42" name="アメリカ人です。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1224" y="5848555"/>
            <a:ext cx="770028" cy="7700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07" y="5664120"/>
            <a:ext cx="2071713" cy="10868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9"/>
          <a:stretch/>
        </p:blipFill>
        <p:spPr>
          <a:xfrm>
            <a:off x="3304710" y="5580161"/>
            <a:ext cx="571164" cy="12577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727" y="5687101"/>
            <a:ext cx="1230484" cy="777256"/>
          </a:xfrm>
          <a:prstGeom prst="rect">
            <a:avLst/>
          </a:prstGeom>
        </p:spPr>
      </p:pic>
      <p:pic>
        <p:nvPicPr>
          <p:cNvPr id="48" name="Content Placeholder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26" y="5656695"/>
            <a:ext cx="922832" cy="1181226"/>
          </a:xfrm>
          <a:prstGeom prst="rect">
            <a:avLst/>
          </a:prstGeom>
        </p:spPr>
      </p:pic>
      <p:pic>
        <p:nvPicPr>
          <p:cNvPr id="1028" name="Picture 4" descr="ブラジルのサッカー少年のイラスト | かわいいフリー素材集 いらすとや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99" y="5667983"/>
            <a:ext cx="903788" cy="11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2719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22727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33333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1" y="1625671"/>
            <a:ext cx="674381" cy="135357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1" y="1635581"/>
            <a:ext cx="963391" cy="136168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 GỌI TÊN NGƯỜI KHÁC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6794" y="982155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マイ（まい）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554" y="1661905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3243730" y="982154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パク（ぱく）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33" y="1746209"/>
            <a:ext cx="1796180" cy="942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9"/>
          <a:stretch/>
        </p:blipFill>
        <p:spPr>
          <a:xfrm>
            <a:off x="7405510" y="1661905"/>
            <a:ext cx="617719" cy="136027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340666" y="968148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きむら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13" y="1661905"/>
            <a:ext cx="890873" cy="14523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325238" y="981124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たなか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3808" y="4108831"/>
            <a:ext cx="1955051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すずき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94069" y="4108831"/>
            <a:ext cx="269804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ワン（わん）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29" y="4904940"/>
            <a:ext cx="1230484" cy="777256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69" y="4904940"/>
            <a:ext cx="1172225" cy="15004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5288721" y="4115220"/>
            <a:ext cx="4036517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ダニエル（だにえる）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40" y="4904940"/>
            <a:ext cx="934146" cy="9341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13" y="5036348"/>
            <a:ext cx="1489046" cy="1489046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9444592" y="4108559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ナタ</a:t>
            </a:r>
            <a:r>
              <a:rPr lang="ja-JP" altLang="en-US" sz="2400" b="1" dirty="0" smtClean="0"/>
              <a:t>（なた）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81" y="1634400"/>
            <a:ext cx="1060141" cy="70764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8"/>
          <a:stretch/>
        </p:blipFill>
        <p:spPr>
          <a:xfrm>
            <a:off x="3293398" y="4723040"/>
            <a:ext cx="1036277" cy="172747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" y="4864293"/>
            <a:ext cx="1796180" cy="94230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8"/>
          <a:stretch/>
        </p:blipFill>
        <p:spPr>
          <a:xfrm>
            <a:off x="1422319" y="4840311"/>
            <a:ext cx="823765" cy="16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84349" y="683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9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344830" y="662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043980" y="662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B222A887-BE8D-DE48-AE7B-1E17068B6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88" y="1397455"/>
            <a:ext cx="1753512" cy="1315236"/>
          </a:xfr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0809E8BB-2FD8-224F-9CB3-647E8D5951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79" y="1537473"/>
            <a:ext cx="1053946" cy="105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0C0B67-9B6C-5143-8E90-54E0C4CA1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3" y="1406828"/>
            <a:ext cx="1905752" cy="13152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6511" y="0"/>
            <a:ext cx="66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ĐÚNG CỦA CÁC TỔ CHỨC SAU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3716375" y="1400163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7397343" y="1400162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ounded Rectangle 5"/>
          <p:cNvSpPr/>
          <p:nvPr/>
        </p:nvSpPr>
        <p:spPr>
          <a:xfrm>
            <a:off x="4303986" y="2712691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226054" y="2722064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323260" y="2717697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911E215-50F3-2448-AE1C-A2ED16168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6" y="4523393"/>
            <a:ext cx="1523176" cy="1222349"/>
          </a:xfrm>
          <a:prstGeom prst="rect">
            <a:avLst/>
          </a:prstGeom>
        </p:spPr>
      </p:pic>
      <p:sp>
        <p:nvSpPr>
          <p:cNvPr id="17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50883" y="3649628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  <a:endParaRPr lang="en-US" sz="28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374254" y="6056310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E7B578BF-B5BE-884D-89A2-F8677DC774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9" y="4601983"/>
            <a:ext cx="1192099" cy="1189729"/>
          </a:xfrm>
          <a:prstGeom prst="rect">
            <a:avLst/>
          </a:prstGeom>
        </p:spPr>
      </p:pic>
      <p:sp>
        <p:nvSpPr>
          <p:cNvPr id="23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061923" y="374253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  <a:endParaRPr lang="en-US" sz="2800" b="1" dirty="0"/>
          </a:p>
        </p:txBody>
      </p:sp>
      <p:sp>
        <p:nvSpPr>
          <p:cNvPr id="24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405311" y="3885114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6</a:t>
            </a:r>
            <a:endParaRPr lang="en-US" sz="2800" b="1" dirty="0"/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10241DD0-549A-DD4D-BCBB-9AE3BAF06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88" y="4693852"/>
            <a:ext cx="3726708" cy="129114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4303986" y="6056310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8400755" y="6111933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77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1036</Words>
  <Application>Microsoft Office PowerPoint</Application>
  <PresentationFormat>Widescreen</PresentationFormat>
  <Paragraphs>276</Paragraphs>
  <Slides>25</Slides>
  <Notes>4</Notes>
  <HiddenSlides>0</HiddenSlides>
  <MMClips>46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Kozuka Mincho Pr6N EL</vt:lpstr>
      <vt:lpstr>游ゴシック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32</cp:revision>
  <dcterms:created xsi:type="dcterms:W3CDTF">2022-09-19T04:16:11Z</dcterms:created>
  <dcterms:modified xsi:type="dcterms:W3CDTF">2022-09-20T04:20:31Z</dcterms:modified>
</cp:coreProperties>
</file>